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50"/>
  </p:notesMasterIdLst>
  <p:sldIdLst>
    <p:sldId id="278" r:id="rId2"/>
    <p:sldId id="291" r:id="rId3"/>
    <p:sldId id="331" r:id="rId4"/>
    <p:sldId id="1796" r:id="rId5"/>
    <p:sldId id="1780" r:id="rId6"/>
    <p:sldId id="1783" r:id="rId7"/>
    <p:sldId id="1782" r:id="rId8"/>
    <p:sldId id="1781" r:id="rId9"/>
    <p:sldId id="1786" r:id="rId10"/>
    <p:sldId id="1792" r:id="rId11"/>
    <p:sldId id="315" r:id="rId12"/>
    <p:sldId id="1791" r:id="rId13"/>
    <p:sldId id="1788" r:id="rId14"/>
    <p:sldId id="1795" r:id="rId15"/>
    <p:sldId id="1793" r:id="rId16"/>
    <p:sldId id="306" r:id="rId17"/>
    <p:sldId id="310" r:id="rId18"/>
    <p:sldId id="311" r:id="rId19"/>
    <p:sldId id="312" r:id="rId20"/>
    <p:sldId id="313" r:id="rId21"/>
    <p:sldId id="1816" r:id="rId22"/>
    <p:sldId id="1797" r:id="rId23"/>
    <p:sldId id="307" r:id="rId24"/>
    <p:sldId id="1817" r:id="rId25"/>
    <p:sldId id="1798" r:id="rId26"/>
    <p:sldId id="1794" r:id="rId27"/>
    <p:sldId id="1799" r:id="rId28"/>
    <p:sldId id="1789" r:id="rId29"/>
    <p:sldId id="1800" r:id="rId30"/>
    <p:sldId id="1801" r:id="rId31"/>
    <p:sldId id="1802" r:id="rId32"/>
    <p:sldId id="1814" r:id="rId33"/>
    <p:sldId id="1803" r:id="rId34"/>
    <p:sldId id="1815" r:id="rId35"/>
    <p:sldId id="1804" r:id="rId36"/>
    <p:sldId id="1806" r:id="rId37"/>
    <p:sldId id="1807" r:id="rId38"/>
    <p:sldId id="1805" r:id="rId39"/>
    <p:sldId id="1810" r:id="rId40"/>
    <p:sldId id="1790" r:id="rId41"/>
    <p:sldId id="1811" r:id="rId42"/>
    <p:sldId id="1812" r:id="rId43"/>
    <p:sldId id="1813" r:id="rId44"/>
    <p:sldId id="1808" r:id="rId45"/>
    <p:sldId id="1809" r:id="rId46"/>
    <p:sldId id="1787" r:id="rId47"/>
    <p:sldId id="1784" r:id="rId48"/>
    <p:sldId id="1818" r:id="rId4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97FD"/>
    <a:srgbClr val="C8DBEB"/>
    <a:srgbClr val="00658D"/>
    <a:srgbClr val="EAEAEA"/>
    <a:srgbClr val="3A358C"/>
    <a:srgbClr val="0A6A8F"/>
    <a:srgbClr val="555353"/>
    <a:srgbClr val="1D4408"/>
    <a:srgbClr val="39358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F53BB7-CCBB-4E6A-B424-F2A15D7ECBA7}" v="27" dt="2024-05-13T01:49:54.39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10" autoAdjust="0"/>
    <p:restoredTop sz="94718"/>
  </p:normalViewPr>
  <p:slideViewPr>
    <p:cSldViewPr snapToGrid="0">
      <p:cViewPr varScale="1">
        <p:scale>
          <a:sx n="117" d="100"/>
          <a:sy n="117" d="100"/>
        </p:scale>
        <p:origin x="1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南山　泰之" userId="65e26fd8-d4d7-4e1c-9f8d-7bc3aa9588e5" providerId="ADAL" clId="{8EF53BB7-CCBB-4E6A-B424-F2A15D7ECBA7}"/>
    <pc:docChg chg="undo custSel addSld delSld modSld sldOrd modMainMaster">
      <pc:chgData name="南山　泰之" userId="65e26fd8-d4d7-4e1c-9f8d-7bc3aa9588e5" providerId="ADAL" clId="{8EF53BB7-CCBB-4E6A-B424-F2A15D7ECBA7}" dt="2024-05-13T01:50:59.448" v="1170" actId="47"/>
      <pc:docMkLst>
        <pc:docMk/>
      </pc:docMkLst>
      <pc:sldChg chg="add del">
        <pc:chgData name="南山　泰之" userId="65e26fd8-d4d7-4e1c-9f8d-7bc3aa9588e5" providerId="ADAL" clId="{8EF53BB7-CCBB-4E6A-B424-F2A15D7ECBA7}" dt="2024-05-13T01:05:39.949" v="236" actId="47"/>
        <pc:sldMkLst>
          <pc:docMk/>
          <pc:sldMk cId="784750060" sldId="263"/>
        </pc:sldMkLst>
      </pc:sldChg>
      <pc:sldChg chg="modSp mod">
        <pc:chgData name="南山　泰之" userId="65e26fd8-d4d7-4e1c-9f8d-7bc3aa9588e5" providerId="ADAL" clId="{8EF53BB7-CCBB-4E6A-B424-F2A15D7ECBA7}" dt="2024-05-13T00:55:43.068" v="134" actId="20577"/>
        <pc:sldMkLst>
          <pc:docMk/>
          <pc:sldMk cId="2985309674" sldId="278"/>
        </pc:sldMkLst>
        <pc:spChg chg="mod">
          <ac:chgData name="南山　泰之" userId="65e26fd8-d4d7-4e1c-9f8d-7bc3aa9588e5" providerId="ADAL" clId="{8EF53BB7-CCBB-4E6A-B424-F2A15D7ECBA7}" dt="2024-05-13T00:55:43.068" v="134" actId="20577"/>
          <ac:spMkLst>
            <pc:docMk/>
            <pc:sldMk cId="2985309674" sldId="278"/>
            <ac:spMk id="6" creationId="{00000000-0000-0000-0000-000000000000}"/>
          </ac:spMkLst>
        </pc:spChg>
      </pc:sldChg>
      <pc:sldChg chg="del">
        <pc:chgData name="南山　泰之" userId="65e26fd8-d4d7-4e1c-9f8d-7bc3aa9588e5" providerId="ADAL" clId="{8EF53BB7-CCBB-4E6A-B424-F2A15D7ECBA7}" dt="2024-05-13T01:50:59.448" v="1170" actId="47"/>
        <pc:sldMkLst>
          <pc:docMk/>
          <pc:sldMk cId="3006121915" sldId="282"/>
        </pc:sldMkLst>
      </pc:sldChg>
      <pc:sldChg chg="del">
        <pc:chgData name="南山　泰之" userId="65e26fd8-d4d7-4e1c-9f8d-7bc3aa9588e5" providerId="ADAL" clId="{8EF53BB7-CCBB-4E6A-B424-F2A15D7ECBA7}" dt="2024-05-13T01:50:59.448" v="1170" actId="47"/>
        <pc:sldMkLst>
          <pc:docMk/>
          <pc:sldMk cId="55584512" sldId="283"/>
        </pc:sldMkLst>
      </pc:sldChg>
      <pc:sldChg chg="del">
        <pc:chgData name="南山　泰之" userId="65e26fd8-d4d7-4e1c-9f8d-7bc3aa9588e5" providerId="ADAL" clId="{8EF53BB7-CCBB-4E6A-B424-F2A15D7ECBA7}" dt="2024-05-13T01:50:59.448" v="1170" actId="47"/>
        <pc:sldMkLst>
          <pc:docMk/>
          <pc:sldMk cId="1767444122" sldId="291"/>
        </pc:sldMkLst>
      </pc:sldChg>
      <pc:sldChg chg="del">
        <pc:chgData name="南山　泰之" userId="65e26fd8-d4d7-4e1c-9f8d-7bc3aa9588e5" providerId="ADAL" clId="{8EF53BB7-CCBB-4E6A-B424-F2A15D7ECBA7}" dt="2024-05-13T01:50:59.448" v="1170" actId="47"/>
        <pc:sldMkLst>
          <pc:docMk/>
          <pc:sldMk cId="3891887407" sldId="296"/>
        </pc:sldMkLst>
      </pc:sldChg>
      <pc:sldChg chg="del">
        <pc:chgData name="南山　泰之" userId="65e26fd8-d4d7-4e1c-9f8d-7bc3aa9588e5" providerId="ADAL" clId="{8EF53BB7-CCBB-4E6A-B424-F2A15D7ECBA7}" dt="2024-05-13T01:50:59.448" v="1170" actId="47"/>
        <pc:sldMkLst>
          <pc:docMk/>
          <pc:sldMk cId="3201319487" sldId="297"/>
        </pc:sldMkLst>
      </pc:sldChg>
      <pc:sldChg chg="del">
        <pc:chgData name="南山　泰之" userId="65e26fd8-d4d7-4e1c-9f8d-7bc3aa9588e5" providerId="ADAL" clId="{8EF53BB7-CCBB-4E6A-B424-F2A15D7ECBA7}" dt="2024-05-13T01:50:59.448" v="1170" actId="47"/>
        <pc:sldMkLst>
          <pc:docMk/>
          <pc:sldMk cId="903307504" sldId="298"/>
        </pc:sldMkLst>
      </pc:sldChg>
      <pc:sldChg chg="del">
        <pc:chgData name="南山　泰之" userId="65e26fd8-d4d7-4e1c-9f8d-7bc3aa9588e5" providerId="ADAL" clId="{8EF53BB7-CCBB-4E6A-B424-F2A15D7ECBA7}" dt="2024-05-13T01:50:59.448" v="1170" actId="47"/>
        <pc:sldMkLst>
          <pc:docMk/>
          <pc:sldMk cId="1126700814" sldId="299"/>
        </pc:sldMkLst>
      </pc:sldChg>
      <pc:sldChg chg="del">
        <pc:chgData name="南山　泰之" userId="65e26fd8-d4d7-4e1c-9f8d-7bc3aa9588e5" providerId="ADAL" clId="{8EF53BB7-CCBB-4E6A-B424-F2A15D7ECBA7}" dt="2024-05-13T01:50:59.448" v="1170" actId="47"/>
        <pc:sldMkLst>
          <pc:docMk/>
          <pc:sldMk cId="1337602584" sldId="300"/>
        </pc:sldMkLst>
      </pc:sldChg>
      <pc:sldChg chg="del">
        <pc:chgData name="南山　泰之" userId="65e26fd8-d4d7-4e1c-9f8d-7bc3aa9588e5" providerId="ADAL" clId="{8EF53BB7-CCBB-4E6A-B424-F2A15D7ECBA7}" dt="2024-05-13T01:50:59.448" v="1170" actId="47"/>
        <pc:sldMkLst>
          <pc:docMk/>
          <pc:sldMk cId="2722684391" sldId="301"/>
        </pc:sldMkLst>
      </pc:sldChg>
      <pc:sldChg chg="del">
        <pc:chgData name="南山　泰之" userId="65e26fd8-d4d7-4e1c-9f8d-7bc3aa9588e5" providerId="ADAL" clId="{8EF53BB7-CCBB-4E6A-B424-F2A15D7ECBA7}" dt="2024-05-13T01:50:59.448" v="1170" actId="47"/>
        <pc:sldMkLst>
          <pc:docMk/>
          <pc:sldMk cId="3107189004" sldId="302"/>
        </pc:sldMkLst>
      </pc:sldChg>
      <pc:sldChg chg="del">
        <pc:chgData name="南山　泰之" userId="65e26fd8-d4d7-4e1c-9f8d-7bc3aa9588e5" providerId="ADAL" clId="{8EF53BB7-CCBB-4E6A-B424-F2A15D7ECBA7}" dt="2024-05-13T01:50:59.448" v="1170" actId="47"/>
        <pc:sldMkLst>
          <pc:docMk/>
          <pc:sldMk cId="1290341907" sldId="303"/>
        </pc:sldMkLst>
      </pc:sldChg>
      <pc:sldChg chg="del">
        <pc:chgData name="南山　泰之" userId="65e26fd8-d4d7-4e1c-9f8d-7bc3aa9588e5" providerId="ADAL" clId="{8EF53BB7-CCBB-4E6A-B424-F2A15D7ECBA7}" dt="2024-05-13T01:50:59.448" v="1170" actId="47"/>
        <pc:sldMkLst>
          <pc:docMk/>
          <pc:sldMk cId="614174958" sldId="304"/>
        </pc:sldMkLst>
      </pc:sldChg>
      <pc:sldChg chg="del">
        <pc:chgData name="南山　泰之" userId="65e26fd8-d4d7-4e1c-9f8d-7bc3aa9588e5" providerId="ADAL" clId="{8EF53BB7-CCBB-4E6A-B424-F2A15D7ECBA7}" dt="2024-05-13T01:50:59.448" v="1170" actId="47"/>
        <pc:sldMkLst>
          <pc:docMk/>
          <pc:sldMk cId="1144572084" sldId="305"/>
        </pc:sldMkLst>
      </pc:sldChg>
      <pc:sldChg chg="del">
        <pc:chgData name="南山　泰之" userId="65e26fd8-d4d7-4e1c-9f8d-7bc3aa9588e5" providerId="ADAL" clId="{8EF53BB7-CCBB-4E6A-B424-F2A15D7ECBA7}" dt="2024-05-13T01:50:59.448" v="1170" actId="47"/>
        <pc:sldMkLst>
          <pc:docMk/>
          <pc:sldMk cId="1268144277" sldId="306"/>
        </pc:sldMkLst>
      </pc:sldChg>
      <pc:sldChg chg="del">
        <pc:chgData name="南山　泰之" userId="65e26fd8-d4d7-4e1c-9f8d-7bc3aa9588e5" providerId="ADAL" clId="{8EF53BB7-CCBB-4E6A-B424-F2A15D7ECBA7}" dt="2024-05-13T01:50:59.448" v="1170" actId="47"/>
        <pc:sldMkLst>
          <pc:docMk/>
          <pc:sldMk cId="2330915054" sldId="307"/>
        </pc:sldMkLst>
      </pc:sldChg>
      <pc:sldChg chg="del">
        <pc:chgData name="南山　泰之" userId="65e26fd8-d4d7-4e1c-9f8d-7bc3aa9588e5" providerId="ADAL" clId="{8EF53BB7-CCBB-4E6A-B424-F2A15D7ECBA7}" dt="2024-05-13T01:50:59.448" v="1170" actId="47"/>
        <pc:sldMkLst>
          <pc:docMk/>
          <pc:sldMk cId="3966431918" sldId="308"/>
        </pc:sldMkLst>
      </pc:sldChg>
      <pc:sldChg chg="modSp del mod">
        <pc:chgData name="南山　泰之" userId="65e26fd8-d4d7-4e1c-9f8d-7bc3aa9588e5" providerId="ADAL" clId="{8EF53BB7-CCBB-4E6A-B424-F2A15D7ECBA7}" dt="2024-05-13T01:50:59.448" v="1170" actId="47"/>
        <pc:sldMkLst>
          <pc:docMk/>
          <pc:sldMk cId="4048514405" sldId="310"/>
        </pc:sldMkLst>
        <pc:spChg chg="mod">
          <ac:chgData name="南山　泰之" userId="65e26fd8-d4d7-4e1c-9f8d-7bc3aa9588e5" providerId="ADAL" clId="{8EF53BB7-CCBB-4E6A-B424-F2A15D7ECBA7}" dt="2024-05-13T00:45:38.406" v="11" actId="27636"/>
          <ac:spMkLst>
            <pc:docMk/>
            <pc:sldMk cId="4048514405" sldId="310"/>
            <ac:spMk id="7" creationId="{00000000-0000-0000-0000-000000000000}"/>
          </ac:spMkLst>
        </pc:spChg>
      </pc:sldChg>
      <pc:sldChg chg="modSp del mod">
        <pc:chgData name="南山　泰之" userId="65e26fd8-d4d7-4e1c-9f8d-7bc3aa9588e5" providerId="ADAL" clId="{8EF53BB7-CCBB-4E6A-B424-F2A15D7ECBA7}" dt="2024-05-13T01:50:59.448" v="1170" actId="47"/>
        <pc:sldMkLst>
          <pc:docMk/>
          <pc:sldMk cId="54421796" sldId="311"/>
        </pc:sldMkLst>
        <pc:spChg chg="mod">
          <ac:chgData name="南山　泰之" userId="65e26fd8-d4d7-4e1c-9f8d-7bc3aa9588e5" providerId="ADAL" clId="{8EF53BB7-CCBB-4E6A-B424-F2A15D7ECBA7}" dt="2024-05-13T00:45:38.407" v="12" actId="27636"/>
          <ac:spMkLst>
            <pc:docMk/>
            <pc:sldMk cId="54421796" sldId="311"/>
            <ac:spMk id="7" creationId="{00000000-0000-0000-0000-000000000000}"/>
          </ac:spMkLst>
        </pc:spChg>
      </pc:sldChg>
      <pc:sldChg chg="modSp del mod">
        <pc:chgData name="南山　泰之" userId="65e26fd8-d4d7-4e1c-9f8d-7bc3aa9588e5" providerId="ADAL" clId="{8EF53BB7-CCBB-4E6A-B424-F2A15D7ECBA7}" dt="2024-05-13T01:50:59.448" v="1170" actId="47"/>
        <pc:sldMkLst>
          <pc:docMk/>
          <pc:sldMk cId="3818947743" sldId="312"/>
        </pc:sldMkLst>
        <pc:spChg chg="mod">
          <ac:chgData name="南山　泰之" userId="65e26fd8-d4d7-4e1c-9f8d-7bc3aa9588e5" providerId="ADAL" clId="{8EF53BB7-CCBB-4E6A-B424-F2A15D7ECBA7}" dt="2024-05-13T00:45:38.414" v="13" actId="27636"/>
          <ac:spMkLst>
            <pc:docMk/>
            <pc:sldMk cId="3818947743" sldId="312"/>
            <ac:spMk id="7" creationId="{00000000-0000-0000-0000-000000000000}"/>
          </ac:spMkLst>
        </pc:spChg>
      </pc:sldChg>
      <pc:sldChg chg="modSp del mod">
        <pc:chgData name="南山　泰之" userId="65e26fd8-d4d7-4e1c-9f8d-7bc3aa9588e5" providerId="ADAL" clId="{8EF53BB7-CCBB-4E6A-B424-F2A15D7ECBA7}" dt="2024-05-13T01:50:59.448" v="1170" actId="47"/>
        <pc:sldMkLst>
          <pc:docMk/>
          <pc:sldMk cId="2994025564" sldId="313"/>
        </pc:sldMkLst>
        <pc:spChg chg="mod">
          <ac:chgData name="南山　泰之" userId="65e26fd8-d4d7-4e1c-9f8d-7bc3aa9588e5" providerId="ADAL" clId="{8EF53BB7-CCBB-4E6A-B424-F2A15D7ECBA7}" dt="2024-05-13T00:45:38.414" v="14" actId="27636"/>
          <ac:spMkLst>
            <pc:docMk/>
            <pc:sldMk cId="2994025564" sldId="313"/>
            <ac:spMk id="7" creationId="{00000000-0000-0000-0000-000000000000}"/>
          </ac:spMkLst>
        </pc:spChg>
      </pc:sldChg>
      <pc:sldChg chg="modSp new del mod">
        <pc:chgData name="南山　泰之" userId="65e26fd8-d4d7-4e1c-9f8d-7bc3aa9588e5" providerId="ADAL" clId="{8EF53BB7-CCBB-4E6A-B424-F2A15D7ECBA7}" dt="2024-05-13T01:39:13.766" v="921" actId="47"/>
        <pc:sldMkLst>
          <pc:docMk/>
          <pc:sldMk cId="2779769621" sldId="314"/>
        </pc:sldMkLst>
        <pc:spChg chg="mod">
          <ac:chgData name="南山　泰之" userId="65e26fd8-d4d7-4e1c-9f8d-7bc3aa9588e5" providerId="ADAL" clId="{8EF53BB7-CCBB-4E6A-B424-F2A15D7ECBA7}" dt="2024-05-13T00:44:54.876" v="1"/>
          <ac:spMkLst>
            <pc:docMk/>
            <pc:sldMk cId="2779769621" sldId="314"/>
            <ac:spMk id="2" creationId="{C876FFFB-4BAA-6CD4-F7F4-C6B4D1791603}"/>
          </ac:spMkLst>
        </pc:spChg>
      </pc:sldChg>
      <pc:sldChg chg="addSp delSp modSp new mod">
        <pc:chgData name="南山　泰之" userId="65e26fd8-d4d7-4e1c-9f8d-7bc3aa9588e5" providerId="ADAL" clId="{8EF53BB7-CCBB-4E6A-B424-F2A15D7ECBA7}" dt="2024-05-13T01:47:28.036" v="1034" actId="113"/>
        <pc:sldMkLst>
          <pc:docMk/>
          <pc:sldMk cId="2332568235" sldId="315"/>
        </pc:sldMkLst>
        <pc:spChg chg="del">
          <ac:chgData name="南山　泰之" userId="65e26fd8-d4d7-4e1c-9f8d-7bc3aa9588e5" providerId="ADAL" clId="{8EF53BB7-CCBB-4E6A-B424-F2A15D7ECBA7}" dt="2024-05-13T00:45:33.282" v="3" actId="478"/>
          <ac:spMkLst>
            <pc:docMk/>
            <pc:sldMk cId="2332568235" sldId="315"/>
            <ac:spMk id="2" creationId="{7F34CE51-6520-FF4A-A9E9-88AFC30A8873}"/>
          </ac:spMkLst>
        </pc:spChg>
        <pc:spChg chg="mod">
          <ac:chgData name="南山　泰之" userId="65e26fd8-d4d7-4e1c-9f8d-7bc3aa9588e5" providerId="ADAL" clId="{8EF53BB7-CCBB-4E6A-B424-F2A15D7ECBA7}" dt="2024-05-13T00:47:41.131" v="59" actId="20577"/>
          <ac:spMkLst>
            <pc:docMk/>
            <pc:sldMk cId="2332568235" sldId="315"/>
            <ac:spMk id="4" creationId="{E86B8361-5A78-9E99-971F-1E52100F0646}"/>
          </ac:spMkLst>
        </pc:spChg>
        <pc:spChg chg="add mod">
          <ac:chgData name="南山　泰之" userId="65e26fd8-d4d7-4e1c-9f8d-7bc3aa9588e5" providerId="ADAL" clId="{8EF53BB7-CCBB-4E6A-B424-F2A15D7ECBA7}" dt="2024-05-13T00:49:34.246" v="119" actId="1076"/>
          <ac:spMkLst>
            <pc:docMk/>
            <pc:sldMk cId="2332568235" sldId="315"/>
            <ac:spMk id="9" creationId="{0752B48D-FB63-3346-CEEC-DA1159DB82E8}"/>
          </ac:spMkLst>
        </pc:spChg>
        <pc:graphicFrameChg chg="add mod">
          <ac:chgData name="南山　泰之" userId="65e26fd8-d4d7-4e1c-9f8d-7bc3aa9588e5" providerId="ADAL" clId="{8EF53BB7-CCBB-4E6A-B424-F2A15D7ECBA7}" dt="2024-05-13T00:45:33.754" v="4"/>
          <ac:graphicFrameMkLst>
            <pc:docMk/>
            <pc:sldMk cId="2332568235" sldId="315"/>
            <ac:graphicFrameMk id="5" creationId="{0AA46D10-0331-7073-707D-BFEE172C99B8}"/>
          </ac:graphicFrameMkLst>
        </pc:graphicFrameChg>
        <pc:graphicFrameChg chg="add mod modGraphic">
          <ac:chgData name="南山　泰之" userId="65e26fd8-d4d7-4e1c-9f8d-7bc3aa9588e5" providerId="ADAL" clId="{8EF53BB7-CCBB-4E6A-B424-F2A15D7ECBA7}" dt="2024-05-13T01:47:28.036" v="1034" actId="113"/>
          <ac:graphicFrameMkLst>
            <pc:docMk/>
            <pc:sldMk cId="2332568235" sldId="315"/>
            <ac:graphicFrameMk id="6" creationId="{651C8F2D-1550-D65A-B071-A46291BEAD54}"/>
          </ac:graphicFrameMkLst>
        </pc:graphicFrameChg>
        <pc:graphicFrameChg chg="add mod modGraphic">
          <ac:chgData name="南山　泰之" userId="65e26fd8-d4d7-4e1c-9f8d-7bc3aa9588e5" providerId="ADAL" clId="{8EF53BB7-CCBB-4E6A-B424-F2A15D7ECBA7}" dt="2024-05-13T00:49:00.141" v="104" actId="403"/>
          <ac:graphicFrameMkLst>
            <pc:docMk/>
            <pc:sldMk cId="2332568235" sldId="315"/>
            <ac:graphicFrameMk id="7" creationId="{1872D173-0DF1-A426-14E3-8DC8783CABF2}"/>
          </ac:graphicFrameMkLst>
        </pc:graphicFrameChg>
      </pc:sldChg>
      <pc:sldChg chg="addSp delSp modSp add del mod ord">
        <pc:chgData name="南山　泰之" userId="65e26fd8-d4d7-4e1c-9f8d-7bc3aa9588e5" providerId="ADAL" clId="{8EF53BB7-CCBB-4E6A-B424-F2A15D7ECBA7}" dt="2024-05-13T01:43:08.831" v="1029" actId="47"/>
        <pc:sldMkLst>
          <pc:docMk/>
          <pc:sldMk cId="2238839475" sldId="316"/>
        </pc:sldMkLst>
        <pc:spChg chg="del">
          <ac:chgData name="南山　泰之" userId="65e26fd8-d4d7-4e1c-9f8d-7bc3aa9588e5" providerId="ADAL" clId="{8EF53BB7-CCBB-4E6A-B424-F2A15D7ECBA7}" dt="2024-05-13T01:39:07.213" v="893" actId="478"/>
          <ac:spMkLst>
            <pc:docMk/>
            <pc:sldMk cId="2238839475" sldId="316"/>
            <ac:spMk id="2" creationId="{118A08D1-4B42-773E-6F51-228312D89175}"/>
          </ac:spMkLst>
        </pc:spChg>
        <pc:spChg chg="mod">
          <ac:chgData name="南山　泰之" userId="65e26fd8-d4d7-4e1c-9f8d-7bc3aa9588e5" providerId="ADAL" clId="{8EF53BB7-CCBB-4E6A-B424-F2A15D7ECBA7}" dt="2024-05-13T01:39:11.696" v="920" actId="20577"/>
          <ac:spMkLst>
            <pc:docMk/>
            <pc:sldMk cId="2238839475" sldId="316"/>
            <ac:spMk id="5" creationId="{00000000-0000-0000-0000-000000000000}"/>
          </ac:spMkLst>
        </pc:spChg>
        <pc:spChg chg="del mod">
          <ac:chgData name="南山　泰之" userId="65e26fd8-d4d7-4e1c-9f8d-7bc3aa9588e5" providerId="ADAL" clId="{8EF53BB7-CCBB-4E6A-B424-F2A15D7ECBA7}" dt="2024-05-13T01:38:52.094" v="887" actId="478"/>
          <ac:spMkLst>
            <pc:docMk/>
            <pc:sldMk cId="2238839475" sldId="316"/>
            <ac:spMk id="6" creationId="{00000000-0000-0000-0000-000000000000}"/>
          </ac:spMkLst>
        </pc:spChg>
        <pc:spChg chg="add del mod">
          <ac:chgData name="南山　泰之" userId="65e26fd8-d4d7-4e1c-9f8d-7bc3aa9588e5" providerId="ADAL" clId="{8EF53BB7-CCBB-4E6A-B424-F2A15D7ECBA7}" dt="2024-05-13T01:38:54.177" v="888" actId="478"/>
          <ac:spMkLst>
            <pc:docMk/>
            <pc:sldMk cId="2238839475" sldId="316"/>
            <ac:spMk id="29" creationId="{333080AE-A9F7-45C9-72ED-F66070D769AB}"/>
          </ac:spMkLst>
        </pc:spChg>
      </pc:sldChg>
      <pc:sldChg chg="modSp add mod">
        <pc:chgData name="南山　泰之" userId="65e26fd8-d4d7-4e1c-9f8d-7bc3aa9588e5" providerId="ADAL" clId="{8EF53BB7-CCBB-4E6A-B424-F2A15D7ECBA7}" dt="2024-05-13T00:59:18.318" v="212" actId="20577"/>
        <pc:sldMkLst>
          <pc:docMk/>
          <pc:sldMk cId="2534129396" sldId="1780"/>
        </pc:sldMkLst>
        <pc:spChg chg="mod">
          <ac:chgData name="南山　泰之" userId="65e26fd8-d4d7-4e1c-9f8d-7bc3aa9588e5" providerId="ADAL" clId="{8EF53BB7-CCBB-4E6A-B424-F2A15D7ECBA7}" dt="2024-05-13T00:59:18.318" v="212" actId="20577"/>
          <ac:spMkLst>
            <pc:docMk/>
            <pc:sldMk cId="2534129396" sldId="1780"/>
            <ac:spMk id="3" creationId="{D42BF308-8F4F-C5DF-B0CA-3EB34CCC2434}"/>
          </ac:spMkLst>
        </pc:spChg>
      </pc:sldChg>
      <pc:sldChg chg="addSp delSp modSp new mod modNotesTx">
        <pc:chgData name="南山　泰之" userId="65e26fd8-d4d7-4e1c-9f8d-7bc3aa9588e5" providerId="ADAL" clId="{8EF53BB7-CCBB-4E6A-B424-F2A15D7ECBA7}" dt="2024-05-13T01:43:04.320" v="1028" actId="113"/>
        <pc:sldMkLst>
          <pc:docMk/>
          <pc:sldMk cId="297360818" sldId="1781"/>
        </pc:sldMkLst>
        <pc:spChg chg="del">
          <ac:chgData name="南山　泰之" userId="65e26fd8-d4d7-4e1c-9f8d-7bc3aa9588e5" providerId="ADAL" clId="{8EF53BB7-CCBB-4E6A-B424-F2A15D7ECBA7}" dt="2024-05-13T01:25:39.656" v="528" actId="478"/>
          <ac:spMkLst>
            <pc:docMk/>
            <pc:sldMk cId="297360818" sldId="1781"/>
            <ac:spMk id="2" creationId="{AFD86483-F576-F813-B8E1-E1526C10F0DD}"/>
          </ac:spMkLst>
        </pc:spChg>
        <pc:spChg chg="mod">
          <ac:chgData name="南山　泰之" userId="65e26fd8-d4d7-4e1c-9f8d-7bc3aa9588e5" providerId="ADAL" clId="{8EF53BB7-CCBB-4E6A-B424-F2A15D7ECBA7}" dt="2024-05-13T01:36:37.155" v="700" actId="20577"/>
          <ac:spMkLst>
            <pc:docMk/>
            <pc:sldMk cId="297360818" sldId="1781"/>
            <ac:spMk id="4" creationId="{CC41C731-34E3-E340-A4E8-6D10466815E1}"/>
          </ac:spMkLst>
        </pc:spChg>
        <pc:spChg chg="add mod">
          <ac:chgData name="南山　泰之" userId="65e26fd8-d4d7-4e1c-9f8d-7bc3aa9588e5" providerId="ADAL" clId="{8EF53BB7-CCBB-4E6A-B424-F2A15D7ECBA7}" dt="2024-05-13T01:37:51.564" v="840" actId="1076"/>
          <ac:spMkLst>
            <pc:docMk/>
            <pc:sldMk cId="297360818" sldId="1781"/>
            <ac:spMk id="9" creationId="{A2D83033-9332-9F8F-348D-96CBE12F943C}"/>
          </ac:spMkLst>
        </pc:spChg>
        <pc:spChg chg="add mod">
          <ac:chgData name="南山　泰之" userId="65e26fd8-d4d7-4e1c-9f8d-7bc3aa9588e5" providerId="ADAL" clId="{8EF53BB7-CCBB-4E6A-B424-F2A15D7ECBA7}" dt="2024-05-13T01:43:04.320" v="1028" actId="113"/>
          <ac:spMkLst>
            <pc:docMk/>
            <pc:sldMk cId="297360818" sldId="1781"/>
            <ac:spMk id="10" creationId="{789EE47F-59E4-81C9-068C-D0B0FC3CD7EA}"/>
          </ac:spMkLst>
        </pc:spChg>
        <pc:graphicFrameChg chg="add del mod modGraphic">
          <ac:chgData name="南山　泰之" userId="65e26fd8-d4d7-4e1c-9f8d-7bc3aa9588e5" providerId="ADAL" clId="{8EF53BB7-CCBB-4E6A-B424-F2A15D7ECBA7}" dt="2024-05-13T01:33:04.316" v="545" actId="478"/>
          <ac:graphicFrameMkLst>
            <pc:docMk/>
            <pc:sldMk cId="297360818" sldId="1781"/>
            <ac:graphicFrameMk id="7" creationId="{A690EA3E-39E1-D78D-DBB6-545F2A3D731C}"/>
          </ac:graphicFrameMkLst>
        </pc:graphicFrameChg>
        <pc:graphicFrameChg chg="add mod modGraphic">
          <ac:chgData name="南山　泰之" userId="65e26fd8-d4d7-4e1c-9f8d-7bc3aa9588e5" providerId="ADAL" clId="{8EF53BB7-CCBB-4E6A-B424-F2A15D7ECBA7}" dt="2024-05-13T01:35:20.551" v="632" actId="1076"/>
          <ac:graphicFrameMkLst>
            <pc:docMk/>
            <pc:sldMk cId="297360818" sldId="1781"/>
            <ac:graphicFrameMk id="8" creationId="{9492A43D-511A-753C-8377-970B1AD4F45B}"/>
          </ac:graphicFrameMkLst>
        </pc:graphicFrameChg>
        <pc:picChg chg="add mod ord">
          <ac:chgData name="南山　泰之" userId="65e26fd8-d4d7-4e1c-9f8d-7bc3aa9588e5" providerId="ADAL" clId="{8EF53BB7-CCBB-4E6A-B424-F2A15D7ECBA7}" dt="2024-05-13T01:37:49.778" v="839" actId="1076"/>
          <ac:picMkLst>
            <pc:docMk/>
            <pc:sldMk cId="297360818" sldId="1781"/>
            <ac:picMk id="6" creationId="{5E13B9DD-C225-AFCA-6ACA-B0220C0DE2B0}"/>
          </ac:picMkLst>
        </pc:picChg>
      </pc:sldChg>
      <pc:sldChg chg="addSp delSp modSp new del mod">
        <pc:chgData name="南山　泰之" userId="65e26fd8-d4d7-4e1c-9f8d-7bc3aa9588e5" providerId="ADAL" clId="{8EF53BB7-CCBB-4E6A-B424-F2A15D7ECBA7}" dt="2024-05-13T00:59:02.897" v="183" actId="47"/>
        <pc:sldMkLst>
          <pc:docMk/>
          <pc:sldMk cId="2447857637" sldId="1781"/>
        </pc:sldMkLst>
        <pc:spChg chg="del">
          <ac:chgData name="南山　泰之" userId="65e26fd8-d4d7-4e1c-9f8d-7bc3aa9588e5" providerId="ADAL" clId="{8EF53BB7-CCBB-4E6A-B424-F2A15D7ECBA7}" dt="2024-05-13T00:57:06.877" v="178" actId="478"/>
          <ac:spMkLst>
            <pc:docMk/>
            <pc:sldMk cId="2447857637" sldId="1781"/>
            <ac:spMk id="2" creationId="{D9543E42-8E2D-6858-5858-8C240635F0BC}"/>
          </ac:spMkLst>
        </pc:spChg>
        <pc:spChg chg="mod">
          <ac:chgData name="南山　泰之" userId="65e26fd8-d4d7-4e1c-9f8d-7bc3aa9588e5" providerId="ADAL" clId="{8EF53BB7-CCBB-4E6A-B424-F2A15D7ECBA7}" dt="2024-05-13T00:56:10.879" v="177" actId="20577"/>
          <ac:spMkLst>
            <pc:docMk/>
            <pc:sldMk cId="2447857637" sldId="1781"/>
            <ac:spMk id="4" creationId="{4BB92B46-B3DF-AA48-2B3D-4B89FBE28E48}"/>
          </ac:spMkLst>
        </pc:spChg>
        <pc:picChg chg="add mod">
          <ac:chgData name="南山　泰之" userId="65e26fd8-d4d7-4e1c-9f8d-7bc3aa9588e5" providerId="ADAL" clId="{8EF53BB7-CCBB-4E6A-B424-F2A15D7ECBA7}" dt="2024-05-13T00:57:17.610" v="182" actId="1076"/>
          <ac:picMkLst>
            <pc:docMk/>
            <pc:sldMk cId="2447857637" sldId="1781"/>
            <ac:picMk id="2050" creationId="{FDF503D7-5405-6F37-D1CF-D1AC2D385A0A}"/>
          </ac:picMkLst>
        </pc:picChg>
      </pc:sldChg>
      <pc:sldChg chg="add">
        <pc:chgData name="南山　泰之" userId="65e26fd8-d4d7-4e1c-9f8d-7bc3aa9588e5" providerId="ADAL" clId="{8EF53BB7-CCBB-4E6A-B424-F2A15D7ECBA7}" dt="2024-05-13T01:02:58.254" v="214"/>
        <pc:sldMkLst>
          <pc:docMk/>
          <pc:sldMk cId="438356069" sldId="1782"/>
        </pc:sldMkLst>
      </pc:sldChg>
      <pc:sldChg chg="addSp delSp modSp new mod">
        <pc:chgData name="南山　泰之" userId="65e26fd8-d4d7-4e1c-9f8d-7bc3aa9588e5" providerId="ADAL" clId="{8EF53BB7-CCBB-4E6A-B424-F2A15D7ECBA7}" dt="2024-05-13T01:47:12.598" v="1033" actId="1076"/>
        <pc:sldMkLst>
          <pc:docMk/>
          <pc:sldMk cId="2552331674" sldId="1783"/>
        </pc:sldMkLst>
        <pc:spChg chg="mod">
          <ac:chgData name="南山　泰之" userId="65e26fd8-d4d7-4e1c-9f8d-7bc3aa9588e5" providerId="ADAL" clId="{8EF53BB7-CCBB-4E6A-B424-F2A15D7ECBA7}" dt="2024-05-13T01:08:21.999" v="270" actId="6549"/>
          <ac:spMkLst>
            <pc:docMk/>
            <pc:sldMk cId="2552331674" sldId="1783"/>
            <ac:spMk id="2" creationId="{063CC4F5-B16D-647D-8F5C-761482210CD9}"/>
          </ac:spMkLst>
        </pc:spChg>
        <pc:spChg chg="mod">
          <ac:chgData name="南山　泰之" userId="65e26fd8-d4d7-4e1c-9f8d-7bc3aa9588e5" providerId="ADAL" clId="{8EF53BB7-CCBB-4E6A-B424-F2A15D7ECBA7}" dt="2024-05-13T01:05:34.981" v="235" actId="20577"/>
          <ac:spMkLst>
            <pc:docMk/>
            <pc:sldMk cId="2552331674" sldId="1783"/>
            <ac:spMk id="4" creationId="{B81FB10B-FB52-3ADE-C2EB-AD75AF882A53}"/>
          </ac:spMkLst>
        </pc:spChg>
        <pc:spChg chg="add mod">
          <ac:chgData name="南山　泰之" userId="65e26fd8-d4d7-4e1c-9f8d-7bc3aa9588e5" providerId="ADAL" clId="{8EF53BB7-CCBB-4E6A-B424-F2A15D7ECBA7}" dt="2024-05-13T01:09:27.355" v="284" actId="20577"/>
          <ac:spMkLst>
            <pc:docMk/>
            <pc:sldMk cId="2552331674" sldId="1783"/>
            <ac:spMk id="10" creationId="{F6C2D5D8-79CC-DFA3-6671-E0EEE51D04BC}"/>
          </ac:spMkLst>
        </pc:spChg>
        <pc:spChg chg="add mod">
          <ac:chgData name="南山　泰之" userId="65e26fd8-d4d7-4e1c-9f8d-7bc3aa9588e5" providerId="ADAL" clId="{8EF53BB7-CCBB-4E6A-B424-F2A15D7ECBA7}" dt="2024-05-13T01:47:12.598" v="1033" actId="1076"/>
          <ac:spMkLst>
            <pc:docMk/>
            <pc:sldMk cId="2552331674" sldId="1783"/>
            <ac:spMk id="11" creationId="{863742B7-76C9-6B80-ACE0-6C52F101F3E7}"/>
          </ac:spMkLst>
        </pc:spChg>
        <pc:spChg chg="add mod">
          <ac:chgData name="南山　泰之" userId="65e26fd8-d4d7-4e1c-9f8d-7bc3aa9588e5" providerId="ADAL" clId="{8EF53BB7-CCBB-4E6A-B424-F2A15D7ECBA7}" dt="2024-05-13T01:47:00.248" v="1031"/>
          <ac:spMkLst>
            <pc:docMk/>
            <pc:sldMk cId="2552331674" sldId="1783"/>
            <ac:spMk id="12" creationId="{9B774120-5217-B873-0E54-AA34DB3CDB96}"/>
          </ac:spMkLst>
        </pc:spChg>
        <pc:graphicFrameChg chg="add mod">
          <ac:chgData name="南山　泰之" userId="65e26fd8-d4d7-4e1c-9f8d-7bc3aa9588e5" providerId="ADAL" clId="{8EF53BB7-CCBB-4E6A-B424-F2A15D7ECBA7}" dt="2024-05-13T01:07:23.197" v="252"/>
          <ac:graphicFrameMkLst>
            <pc:docMk/>
            <pc:sldMk cId="2552331674" sldId="1783"/>
            <ac:graphicFrameMk id="7" creationId="{DB3EF1F4-FCCE-C29D-F6EC-5FF0874DC78D}"/>
          </ac:graphicFrameMkLst>
        </pc:graphicFrameChg>
        <pc:picChg chg="add del mod">
          <ac:chgData name="南山　泰之" userId="65e26fd8-d4d7-4e1c-9f8d-7bc3aa9588e5" providerId="ADAL" clId="{8EF53BB7-CCBB-4E6A-B424-F2A15D7ECBA7}" dt="2024-05-13T01:12:37.346" v="478" actId="478"/>
          <ac:picMkLst>
            <pc:docMk/>
            <pc:sldMk cId="2552331674" sldId="1783"/>
            <ac:picMk id="5" creationId="{5C907281-E57C-FCC1-C8A7-F4ACB7E54039}"/>
          </ac:picMkLst>
        </pc:picChg>
        <pc:picChg chg="add mod">
          <ac:chgData name="南山　泰之" userId="65e26fd8-d4d7-4e1c-9f8d-7bc3aa9588e5" providerId="ADAL" clId="{8EF53BB7-CCBB-4E6A-B424-F2A15D7ECBA7}" dt="2024-05-13T01:08:00.515" v="261" actId="1076"/>
          <ac:picMkLst>
            <pc:docMk/>
            <pc:sldMk cId="2552331674" sldId="1783"/>
            <ac:picMk id="6" creationId="{A4A2A9F7-98FE-67BD-70DD-59410FC302CC}"/>
          </ac:picMkLst>
        </pc:picChg>
        <pc:picChg chg="add mod">
          <ac:chgData name="南山　泰之" userId="65e26fd8-d4d7-4e1c-9f8d-7bc3aa9588e5" providerId="ADAL" clId="{8EF53BB7-CCBB-4E6A-B424-F2A15D7ECBA7}" dt="2024-05-13T01:08:00.515" v="261" actId="1076"/>
          <ac:picMkLst>
            <pc:docMk/>
            <pc:sldMk cId="2552331674" sldId="1783"/>
            <ac:picMk id="8" creationId="{0E8FBE3E-F3A3-9979-749F-54D71B86022F}"/>
          </ac:picMkLst>
        </pc:picChg>
        <pc:picChg chg="add mod">
          <ac:chgData name="南山　泰之" userId="65e26fd8-d4d7-4e1c-9f8d-7bc3aa9588e5" providerId="ADAL" clId="{8EF53BB7-CCBB-4E6A-B424-F2A15D7ECBA7}" dt="2024-05-13T01:47:12.598" v="1033" actId="1076"/>
          <ac:picMkLst>
            <pc:docMk/>
            <pc:sldMk cId="2552331674" sldId="1783"/>
            <ac:picMk id="9" creationId="{A7B61FD8-AA62-092B-BB5F-82519F3AEE16}"/>
          </ac:picMkLst>
        </pc:picChg>
      </pc:sldChg>
      <pc:sldChg chg="modSp new del mod">
        <pc:chgData name="南山　泰之" userId="65e26fd8-d4d7-4e1c-9f8d-7bc3aa9588e5" providerId="ADAL" clId="{8EF53BB7-CCBB-4E6A-B424-F2A15D7ECBA7}" dt="2024-05-13T01:49:13.296" v="1044" actId="47"/>
        <pc:sldMkLst>
          <pc:docMk/>
          <pc:sldMk cId="1440679248" sldId="1784"/>
        </pc:sldMkLst>
        <pc:spChg chg="mod">
          <ac:chgData name="南山　泰之" userId="65e26fd8-d4d7-4e1c-9f8d-7bc3aa9588e5" providerId="ADAL" clId="{8EF53BB7-CCBB-4E6A-B424-F2A15D7ECBA7}" dt="2024-05-13T01:49:09.860" v="1043"/>
          <ac:spMkLst>
            <pc:docMk/>
            <pc:sldMk cId="1440679248" sldId="1784"/>
            <ac:spMk id="4" creationId="{105881E1-3987-578F-62A2-6FA095DF6B1A}"/>
          </ac:spMkLst>
        </pc:spChg>
      </pc:sldChg>
      <pc:sldChg chg="addSp modSp new mod">
        <pc:chgData name="南山　泰之" userId="65e26fd8-d4d7-4e1c-9f8d-7bc3aa9588e5" providerId="ADAL" clId="{8EF53BB7-CCBB-4E6A-B424-F2A15D7ECBA7}" dt="2024-05-13T01:50:25.663" v="1169" actId="1076"/>
        <pc:sldMkLst>
          <pc:docMk/>
          <pc:sldMk cId="2701308663" sldId="1784"/>
        </pc:sldMkLst>
        <pc:spChg chg="mod">
          <ac:chgData name="南山　泰之" userId="65e26fd8-d4d7-4e1c-9f8d-7bc3aa9588e5" providerId="ADAL" clId="{8EF53BB7-CCBB-4E6A-B424-F2A15D7ECBA7}" dt="2024-05-13T01:49:44.009" v="1086" actId="27636"/>
          <ac:spMkLst>
            <pc:docMk/>
            <pc:sldMk cId="2701308663" sldId="1784"/>
            <ac:spMk id="2" creationId="{16817680-AD64-0F68-A0C9-F4561E0B1B11}"/>
          </ac:spMkLst>
        </pc:spChg>
        <pc:spChg chg="mod">
          <ac:chgData name="南山　泰之" userId="65e26fd8-d4d7-4e1c-9f8d-7bc3aa9588e5" providerId="ADAL" clId="{8EF53BB7-CCBB-4E6A-B424-F2A15D7ECBA7}" dt="2024-05-13T01:49:25.314" v="1083" actId="20577"/>
          <ac:spMkLst>
            <pc:docMk/>
            <pc:sldMk cId="2701308663" sldId="1784"/>
            <ac:spMk id="4" creationId="{74E39DC4-4EA7-AEB5-6A07-5197C02B73A8}"/>
          </ac:spMkLst>
        </pc:spChg>
        <pc:spChg chg="add mod">
          <ac:chgData name="南山　泰之" userId="65e26fd8-d4d7-4e1c-9f8d-7bc3aa9588e5" providerId="ADAL" clId="{8EF53BB7-CCBB-4E6A-B424-F2A15D7ECBA7}" dt="2024-05-13T01:50:25.663" v="1169" actId="1076"/>
          <ac:spMkLst>
            <pc:docMk/>
            <pc:sldMk cId="2701308663" sldId="1784"/>
            <ac:spMk id="5" creationId="{F56C44B4-BC22-4EE4-A63A-62845D1A73D0}"/>
          </ac:spMkLst>
        </pc:spChg>
      </pc:sldChg>
      <pc:sldMasterChg chg="delSldLayout modSldLayout">
        <pc:chgData name="南山　泰之" userId="65e26fd8-d4d7-4e1c-9f8d-7bc3aa9588e5" providerId="ADAL" clId="{8EF53BB7-CCBB-4E6A-B424-F2A15D7ECBA7}" dt="2024-05-13T01:05:39.949" v="236" actId="47"/>
        <pc:sldMasterMkLst>
          <pc:docMk/>
          <pc:sldMasterMk cId="602878069" sldId="2147483719"/>
        </pc:sldMasterMkLst>
        <pc:sldLayoutChg chg="modSp mod">
          <pc:chgData name="南山　泰之" userId="65e26fd8-d4d7-4e1c-9f8d-7bc3aa9588e5" providerId="ADAL" clId="{8EF53BB7-CCBB-4E6A-B424-F2A15D7ECBA7}" dt="2024-05-13T00:55:54.520" v="136" actId="20577"/>
          <pc:sldLayoutMkLst>
            <pc:docMk/>
            <pc:sldMasterMk cId="602878069" sldId="2147483719"/>
            <pc:sldLayoutMk cId="1449328676" sldId="2147483720"/>
          </pc:sldLayoutMkLst>
          <pc:spChg chg="mod">
            <ac:chgData name="南山　泰之" userId="65e26fd8-d4d7-4e1c-9f8d-7bc3aa9588e5" providerId="ADAL" clId="{8EF53BB7-CCBB-4E6A-B424-F2A15D7ECBA7}" dt="2024-05-13T00:55:54.520" v="136" actId="20577"/>
            <ac:spMkLst>
              <pc:docMk/>
              <pc:sldMasterMk cId="602878069" sldId="2147483719"/>
              <pc:sldLayoutMk cId="1449328676" sldId="2147483720"/>
              <ac:spMk id="7" creationId="{00000000-0000-0000-0000-000000000000}"/>
            </ac:spMkLst>
          </pc:spChg>
        </pc:sldLayoutChg>
        <pc:sldLayoutChg chg="del">
          <pc:chgData name="南山　泰之" userId="65e26fd8-d4d7-4e1c-9f8d-7bc3aa9588e5" providerId="ADAL" clId="{8EF53BB7-CCBB-4E6A-B424-F2A15D7ECBA7}" dt="2024-05-13T01:05:39.949" v="236" actId="47"/>
          <pc:sldLayoutMkLst>
            <pc:docMk/>
            <pc:sldMasterMk cId="602878069" sldId="2147483719"/>
            <pc:sldLayoutMk cId="2470228857" sldId="214748374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B79EB-BE1C-4C2E-A54A-A62DB92A9447}" type="datetimeFigureOut">
              <a:rPr kumimoji="1" lang="ja-JP" altLang="en-US" smtClean="0"/>
              <a:t>2024/5/26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0EC45-84CD-4A5D-B198-1B91CF66CC93}" type="slidenum">
              <a:rPr kumimoji="1" lang="ja-JP" altLang="en-US" smtClean="0"/>
              <a:t>‹#›</a:t>
            </a:fld>
            <a:endParaRPr kumimoji="1" lang="ja-JP" altLang="en-US"/>
          </a:p>
        </p:txBody>
      </p:sp>
    </p:spTree>
    <p:extLst>
      <p:ext uri="{BB962C8B-B14F-4D97-AF65-F5344CB8AC3E}">
        <p14:creationId xmlns:p14="http://schemas.microsoft.com/office/powerpoint/2010/main" val="7047793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ここを重点的に話す。</a:t>
            </a:r>
          </a:p>
          <a:p>
            <a:endParaRPr kumimoji="1" lang="en-US" altLang="ja-JP" dirty="0"/>
          </a:p>
          <a:p>
            <a:r>
              <a:rPr kumimoji="1" lang="ja-JP" altLang="en-US" dirty="0"/>
              <a:t>ペルソナ別に検証が必要。</a:t>
            </a:r>
            <a:endParaRPr kumimoji="1" lang="en-US" altLang="ja-JP" dirty="0"/>
          </a:p>
        </p:txBody>
      </p:sp>
      <p:sp>
        <p:nvSpPr>
          <p:cNvPr id="4" name="スライド番号プレースホルダー 3"/>
          <p:cNvSpPr>
            <a:spLocks noGrp="1"/>
          </p:cNvSpPr>
          <p:nvPr>
            <p:ph type="sldNum" sz="quarter" idx="5"/>
          </p:nvPr>
        </p:nvSpPr>
        <p:spPr/>
        <p:txBody>
          <a:bodyPr/>
          <a:lstStyle/>
          <a:p>
            <a:fld id="{3390EC45-84CD-4A5D-B198-1B91CF66CC93}" type="slidenum">
              <a:rPr kumimoji="1" lang="ja-JP" altLang="en-US" smtClean="0"/>
              <a:t>8</a:t>
            </a:fld>
            <a:endParaRPr kumimoji="1" lang="ja-JP" altLang="en-US"/>
          </a:p>
        </p:txBody>
      </p:sp>
    </p:spTree>
    <p:extLst>
      <p:ext uri="{BB962C8B-B14F-4D97-AF65-F5344CB8AC3E}">
        <p14:creationId xmlns:p14="http://schemas.microsoft.com/office/powerpoint/2010/main" val="112845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さらっと流す</a:t>
            </a:r>
          </a:p>
        </p:txBody>
      </p:sp>
      <p:sp>
        <p:nvSpPr>
          <p:cNvPr id="4" name="スライド番号プレースホルダー 3"/>
          <p:cNvSpPr>
            <a:spLocks noGrp="1"/>
          </p:cNvSpPr>
          <p:nvPr>
            <p:ph type="sldNum" sz="quarter" idx="5"/>
          </p:nvPr>
        </p:nvSpPr>
        <p:spPr/>
        <p:txBody>
          <a:bodyPr/>
          <a:lstStyle/>
          <a:p>
            <a:fld id="{3390EC45-84CD-4A5D-B198-1B91CF66CC93}" type="slidenum">
              <a:rPr kumimoji="1" lang="ja-JP" altLang="en-US" smtClean="0"/>
              <a:t>45</a:t>
            </a:fld>
            <a:endParaRPr kumimoji="1" lang="ja-JP" altLang="en-US"/>
          </a:p>
        </p:txBody>
      </p:sp>
    </p:spTree>
    <p:extLst>
      <p:ext uri="{BB962C8B-B14F-4D97-AF65-F5344CB8AC3E}">
        <p14:creationId xmlns:p14="http://schemas.microsoft.com/office/powerpoint/2010/main" val="3191591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ペルソナ別に検証が必要。</a:t>
            </a:r>
          </a:p>
        </p:txBody>
      </p:sp>
      <p:sp>
        <p:nvSpPr>
          <p:cNvPr id="4" name="スライド番号プレースホルダー 3"/>
          <p:cNvSpPr>
            <a:spLocks noGrp="1"/>
          </p:cNvSpPr>
          <p:nvPr>
            <p:ph type="sldNum" sz="quarter" idx="5"/>
          </p:nvPr>
        </p:nvSpPr>
        <p:spPr/>
        <p:txBody>
          <a:bodyPr/>
          <a:lstStyle/>
          <a:p>
            <a:fld id="{3390EC45-84CD-4A5D-B198-1B91CF66CC93}" type="slidenum">
              <a:rPr kumimoji="1" lang="ja-JP" altLang="en-US" smtClean="0"/>
              <a:t>10</a:t>
            </a:fld>
            <a:endParaRPr kumimoji="1" lang="ja-JP" altLang="en-US"/>
          </a:p>
        </p:txBody>
      </p:sp>
    </p:spTree>
    <p:extLst>
      <p:ext uri="{BB962C8B-B14F-4D97-AF65-F5344CB8AC3E}">
        <p14:creationId xmlns:p14="http://schemas.microsoft.com/office/powerpoint/2010/main" val="415545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さらっと一言</a:t>
            </a:r>
          </a:p>
        </p:txBody>
      </p:sp>
      <p:sp>
        <p:nvSpPr>
          <p:cNvPr id="4" name="スライド番号プレースホルダー 3"/>
          <p:cNvSpPr>
            <a:spLocks noGrp="1"/>
          </p:cNvSpPr>
          <p:nvPr>
            <p:ph type="sldNum" sz="quarter" idx="5"/>
          </p:nvPr>
        </p:nvSpPr>
        <p:spPr/>
        <p:txBody>
          <a:bodyPr/>
          <a:lstStyle/>
          <a:p>
            <a:fld id="{3390EC45-84CD-4A5D-B198-1B91CF66CC93}" type="slidenum">
              <a:rPr kumimoji="1" lang="ja-JP" altLang="en-US" smtClean="0"/>
              <a:t>12</a:t>
            </a:fld>
            <a:endParaRPr kumimoji="1" lang="ja-JP" altLang="en-US"/>
          </a:p>
        </p:txBody>
      </p:sp>
    </p:spTree>
    <p:extLst>
      <p:ext uri="{BB962C8B-B14F-4D97-AF65-F5344CB8AC3E}">
        <p14:creationId xmlns:p14="http://schemas.microsoft.com/office/powerpoint/2010/main" val="2004790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4</a:t>
            </a:r>
            <a:r>
              <a:rPr kumimoji="1" lang="ja-JP" altLang="en-US"/>
              <a:t>基盤からのデータだが、その構成により事実上「</a:t>
            </a:r>
            <a:r>
              <a:rPr kumimoji="1" lang="en-US" altLang="ja-JP"/>
              <a:t>CiNii</a:t>
            </a:r>
            <a:r>
              <a:rPr kumimoji="1" lang="ja-JP" altLang="en-US"/>
              <a:t>」のログ分析になる。</a:t>
            </a:r>
          </a:p>
        </p:txBody>
      </p:sp>
      <p:sp>
        <p:nvSpPr>
          <p:cNvPr id="4" name="スライド番号プレースホルダー 3"/>
          <p:cNvSpPr>
            <a:spLocks noGrp="1"/>
          </p:cNvSpPr>
          <p:nvPr>
            <p:ph type="sldNum" sz="quarter" idx="5"/>
          </p:nvPr>
        </p:nvSpPr>
        <p:spPr/>
        <p:txBody>
          <a:bodyPr/>
          <a:lstStyle/>
          <a:p>
            <a:fld id="{3390EC45-84CD-4A5D-B198-1B91CF66CC93}" type="slidenum">
              <a:rPr kumimoji="1" lang="ja-JP" altLang="en-US" smtClean="0"/>
              <a:t>14</a:t>
            </a:fld>
            <a:endParaRPr kumimoji="1" lang="ja-JP" altLang="en-US"/>
          </a:p>
        </p:txBody>
      </p:sp>
    </p:spTree>
    <p:extLst>
      <p:ext uri="{BB962C8B-B14F-4D97-AF65-F5344CB8AC3E}">
        <p14:creationId xmlns:p14="http://schemas.microsoft.com/office/powerpoint/2010/main" val="411371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ワークフロー全体よりも先にボキャブラリの説明。</a:t>
            </a:r>
          </a:p>
        </p:txBody>
      </p:sp>
      <p:sp>
        <p:nvSpPr>
          <p:cNvPr id="4" name="スライド番号プレースホルダー 3"/>
          <p:cNvSpPr>
            <a:spLocks noGrp="1"/>
          </p:cNvSpPr>
          <p:nvPr>
            <p:ph type="sldNum" sz="quarter" idx="5"/>
          </p:nvPr>
        </p:nvSpPr>
        <p:spPr/>
        <p:txBody>
          <a:bodyPr/>
          <a:lstStyle/>
          <a:p>
            <a:fld id="{3390EC45-84CD-4A5D-B198-1B91CF66CC93}" type="slidenum">
              <a:rPr kumimoji="1" lang="ja-JP" altLang="en-US" smtClean="0"/>
              <a:t>16</a:t>
            </a:fld>
            <a:endParaRPr kumimoji="1" lang="ja-JP" altLang="en-US"/>
          </a:p>
        </p:txBody>
      </p:sp>
    </p:spTree>
    <p:extLst>
      <p:ext uri="{BB962C8B-B14F-4D97-AF65-F5344CB8AC3E}">
        <p14:creationId xmlns:p14="http://schemas.microsoft.com/office/powerpoint/2010/main" val="1268920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流す</a:t>
            </a:r>
          </a:p>
        </p:txBody>
      </p:sp>
      <p:sp>
        <p:nvSpPr>
          <p:cNvPr id="4" name="スライド番号プレースホルダー 3"/>
          <p:cNvSpPr>
            <a:spLocks noGrp="1"/>
          </p:cNvSpPr>
          <p:nvPr>
            <p:ph type="sldNum" sz="quarter" idx="5"/>
          </p:nvPr>
        </p:nvSpPr>
        <p:spPr/>
        <p:txBody>
          <a:bodyPr/>
          <a:lstStyle/>
          <a:p>
            <a:fld id="{3390EC45-84CD-4A5D-B198-1B91CF66CC93}" type="slidenum">
              <a:rPr kumimoji="1" lang="ja-JP" altLang="en-US" smtClean="0"/>
              <a:t>18</a:t>
            </a:fld>
            <a:endParaRPr kumimoji="1" lang="ja-JP" altLang="en-US"/>
          </a:p>
        </p:txBody>
      </p:sp>
    </p:spTree>
    <p:extLst>
      <p:ext uri="{BB962C8B-B14F-4D97-AF65-F5344CB8AC3E}">
        <p14:creationId xmlns:p14="http://schemas.microsoft.com/office/powerpoint/2010/main" val="2856369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流す</a:t>
            </a:r>
          </a:p>
        </p:txBody>
      </p:sp>
      <p:sp>
        <p:nvSpPr>
          <p:cNvPr id="4" name="スライド番号プレースホルダー 3"/>
          <p:cNvSpPr>
            <a:spLocks noGrp="1"/>
          </p:cNvSpPr>
          <p:nvPr>
            <p:ph type="sldNum" sz="quarter" idx="5"/>
          </p:nvPr>
        </p:nvSpPr>
        <p:spPr/>
        <p:txBody>
          <a:bodyPr/>
          <a:lstStyle/>
          <a:p>
            <a:fld id="{3390EC45-84CD-4A5D-B198-1B91CF66CC93}" type="slidenum">
              <a:rPr kumimoji="1" lang="ja-JP" altLang="en-US" smtClean="0"/>
              <a:t>19</a:t>
            </a:fld>
            <a:endParaRPr kumimoji="1" lang="ja-JP" altLang="en-US"/>
          </a:p>
        </p:txBody>
      </p:sp>
    </p:spTree>
    <p:extLst>
      <p:ext uri="{BB962C8B-B14F-4D97-AF65-F5344CB8AC3E}">
        <p14:creationId xmlns:p14="http://schemas.microsoft.com/office/powerpoint/2010/main" val="2372475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流す</a:t>
            </a:r>
          </a:p>
        </p:txBody>
      </p:sp>
      <p:sp>
        <p:nvSpPr>
          <p:cNvPr id="4" name="スライド番号プレースホルダー 3"/>
          <p:cNvSpPr>
            <a:spLocks noGrp="1"/>
          </p:cNvSpPr>
          <p:nvPr>
            <p:ph type="sldNum" sz="quarter" idx="5"/>
          </p:nvPr>
        </p:nvSpPr>
        <p:spPr/>
        <p:txBody>
          <a:bodyPr/>
          <a:lstStyle/>
          <a:p>
            <a:fld id="{3390EC45-84CD-4A5D-B198-1B91CF66CC93}" type="slidenum">
              <a:rPr kumimoji="1" lang="ja-JP" altLang="en-US" smtClean="0"/>
              <a:t>20</a:t>
            </a:fld>
            <a:endParaRPr kumimoji="1" lang="ja-JP" altLang="en-US"/>
          </a:p>
        </p:txBody>
      </p:sp>
    </p:spTree>
    <p:extLst>
      <p:ext uri="{BB962C8B-B14F-4D97-AF65-F5344CB8AC3E}">
        <p14:creationId xmlns:p14="http://schemas.microsoft.com/office/powerpoint/2010/main" val="2308356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枠の色とスライドタイトルの下線の色を同色にしている。</a:t>
            </a:r>
          </a:p>
        </p:txBody>
      </p:sp>
      <p:sp>
        <p:nvSpPr>
          <p:cNvPr id="4" name="スライド番号プレースホルダー 3"/>
          <p:cNvSpPr>
            <a:spLocks noGrp="1"/>
          </p:cNvSpPr>
          <p:nvPr>
            <p:ph type="sldNum" sz="quarter" idx="5"/>
          </p:nvPr>
        </p:nvSpPr>
        <p:spPr/>
        <p:txBody>
          <a:bodyPr/>
          <a:lstStyle/>
          <a:p>
            <a:fld id="{3390EC45-84CD-4A5D-B198-1B91CF66CC93}" type="slidenum">
              <a:rPr kumimoji="1" lang="ja-JP" altLang="en-US" smtClean="0"/>
              <a:t>22</a:t>
            </a:fld>
            <a:endParaRPr kumimoji="1" lang="ja-JP" altLang="en-US"/>
          </a:p>
        </p:txBody>
      </p:sp>
    </p:spTree>
    <p:extLst>
      <p:ext uri="{BB962C8B-B14F-4D97-AF65-F5344CB8AC3E}">
        <p14:creationId xmlns:p14="http://schemas.microsoft.com/office/powerpoint/2010/main" val="254369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1" name="Rectangle 409"/>
          <p:cNvSpPr>
            <a:spLocks noChangeArrowheads="1"/>
          </p:cNvSpPr>
          <p:nvPr userDrawn="1"/>
        </p:nvSpPr>
        <p:spPr bwMode="auto">
          <a:xfrm>
            <a:off x="0" y="345600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dirty="0"/>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7" name="Text Box 444"/>
          <p:cNvSpPr txBox="1">
            <a:spLocks noChangeArrowheads="1"/>
          </p:cNvSpPr>
          <p:nvPr userDrawn="1"/>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2024 National Institute of Informatics</a:t>
            </a:r>
          </a:p>
        </p:txBody>
      </p:sp>
    </p:spTree>
    <p:extLst>
      <p:ext uri="{BB962C8B-B14F-4D97-AF65-F5344CB8AC3E}">
        <p14:creationId xmlns:p14="http://schemas.microsoft.com/office/powerpoint/2010/main" val="1449328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Rectangle 409"/>
          <p:cNvSpPr>
            <a:spLocks noChangeArrowheads="1"/>
          </p:cNvSpPr>
          <p:nvPr userDrawn="1"/>
        </p:nvSpPr>
        <p:spPr bwMode="auto">
          <a:xfrm>
            <a:off x="612000" y="1116000"/>
            <a:ext cx="7920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32632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つのコンテンツ">
    <p:spTree>
      <p:nvGrpSpPr>
        <p:cNvPr id="1" name=""/>
        <p:cNvGrpSpPr/>
        <p:nvPr/>
      </p:nvGrpSpPr>
      <p:grpSpPr>
        <a:xfrm>
          <a:off x="0" y="0"/>
          <a:ext cx="0" cy="0"/>
          <a:chOff x="0" y="0"/>
          <a:chExt cx="0" cy="0"/>
        </a:xfrm>
      </p:grpSpPr>
      <p:sp>
        <p:nvSpPr>
          <p:cNvPr id="8" name="Rectangle 409"/>
          <p:cNvSpPr>
            <a:spLocks noChangeArrowheads="1"/>
          </p:cNvSpPr>
          <p:nvPr userDrawn="1"/>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55708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4" name="Rectangle 409"/>
          <p:cNvSpPr>
            <a:spLocks noChangeArrowheads="1"/>
          </p:cNvSpPr>
          <p:nvPr userDrawn="1"/>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327169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Rectangle 409"/>
          <p:cNvSpPr>
            <a:spLocks noChangeArrowheads="1"/>
          </p:cNvSpPr>
          <p:nvPr userDrawn="1"/>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4" name="スライド番号プレースホルダー 3"/>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979076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32000" y="108000"/>
            <a:ext cx="1440000" cy="329600"/>
          </a:xfrm>
          <a:prstGeom prst="rect">
            <a:avLst/>
          </a:prstGeom>
        </p:spPr>
      </p:pic>
      <p:sp>
        <p:nvSpPr>
          <p:cNvPr id="13"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4"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5"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60287806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3" r:id="rId3"/>
    <p:sldLayoutId id="2147483743" r:id="rId4"/>
    <p:sldLayoutId id="2147483726" r:id="rId5"/>
  </p:sldLayoutIdLst>
  <p:hf hdr="0" ftr="0" dt="0"/>
  <p:txStyles>
    <p:titleStyle>
      <a:lvl1pPr algn="l" defTabSz="685800" rtl="0" eaLnBrk="1" latinLnBrk="0" hangingPunct="1">
        <a:lnSpc>
          <a:spcPct val="100000"/>
        </a:lnSpc>
        <a:spcBef>
          <a:spcPct val="0"/>
        </a:spcBef>
        <a:buNone/>
        <a:defRPr kumimoji="1" sz="3600" b="1" kern="1200" baseline="0">
          <a:solidFill>
            <a:srgbClr val="555353"/>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5.gi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05696" y="381020"/>
            <a:ext cx="8132607" cy="2916000"/>
          </a:xfrm>
        </p:spPr>
        <p:txBody>
          <a:bodyPr/>
          <a:lstStyle/>
          <a:p>
            <a:r>
              <a:rPr lang="en" altLang="ja-JP" dirty="0" err="1"/>
              <a:t>CiNii</a:t>
            </a:r>
            <a:r>
              <a:rPr lang="en" altLang="ja-JP" dirty="0"/>
              <a:t> </a:t>
            </a:r>
            <a:r>
              <a:rPr lang="ja-JP" altLang="en-US"/>
              <a:t>のログから見るユーザーアクセスグラフの計量分析</a:t>
            </a:r>
            <a:endParaRPr lang="ja-JP" altLang="en-US" dirty="0"/>
          </a:p>
        </p:txBody>
      </p:sp>
      <p:sp>
        <p:nvSpPr>
          <p:cNvPr id="6" name="サブタイトル 5"/>
          <p:cNvSpPr>
            <a:spLocks noGrp="1"/>
          </p:cNvSpPr>
          <p:nvPr>
            <p:ph type="subTitle" idx="1"/>
          </p:nvPr>
        </p:nvSpPr>
        <p:spPr>
          <a:xfrm>
            <a:off x="888384" y="3851999"/>
            <a:ext cx="7367229" cy="2736000"/>
          </a:xfrm>
        </p:spPr>
        <p:txBody>
          <a:bodyPr>
            <a:normAutofit/>
          </a:bodyPr>
          <a:lstStyle/>
          <a:p>
            <a:pPr>
              <a:lnSpc>
                <a:spcPct val="110000"/>
              </a:lnSpc>
            </a:pPr>
            <a:r>
              <a:rPr lang="ja-JP" altLang="en-US" dirty="0"/>
              <a:t>国立情報学研究所</a:t>
            </a:r>
            <a:r>
              <a:rPr lang="en-US" altLang="ja-JP" baseline="30000" dirty="0"/>
              <a:t>1</a:t>
            </a:r>
            <a:r>
              <a:rPr lang="en-US" altLang="ja-JP" dirty="0"/>
              <a:t>, </a:t>
            </a:r>
            <a:r>
              <a:rPr lang="ja-JP" altLang="en-US" dirty="0"/>
              <a:t>理化学研究所</a:t>
            </a:r>
            <a:r>
              <a:rPr lang="en-US" altLang="ja-JP" baseline="30000" dirty="0"/>
              <a:t>2</a:t>
            </a:r>
            <a:endParaRPr lang="en-US" altLang="ja-JP" dirty="0"/>
          </a:p>
          <a:p>
            <a:pPr>
              <a:lnSpc>
                <a:spcPct val="110000"/>
              </a:lnSpc>
            </a:pPr>
            <a:endParaRPr lang="en-US" altLang="ja-JP" dirty="0"/>
          </a:p>
          <a:p>
            <a:pPr>
              <a:lnSpc>
                <a:spcPct val="110000"/>
              </a:lnSpc>
            </a:pPr>
            <a:r>
              <a:rPr lang="ja-JP" altLang="en-US" dirty="0"/>
              <a:t>天野晃</a:t>
            </a:r>
            <a:r>
              <a:rPr lang="en-US" altLang="ja-JP" baseline="30000" dirty="0"/>
              <a:t>1</a:t>
            </a:r>
            <a:r>
              <a:rPr lang="en-US" altLang="ja-JP" dirty="0"/>
              <a:t>,</a:t>
            </a:r>
            <a:r>
              <a:rPr lang="ja-JP" altLang="en-US" dirty="0"/>
              <a:t>南山泰之</a:t>
            </a:r>
            <a:r>
              <a:rPr lang="en-US" altLang="ja-JP" baseline="30000" dirty="0"/>
              <a:t>1</a:t>
            </a:r>
            <a:r>
              <a:rPr lang="en-US" altLang="ja-JP" dirty="0"/>
              <a:t>,</a:t>
            </a:r>
            <a:r>
              <a:rPr lang="ja-JP" altLang="en-US" dirty="0"/>
              <a:t>大波純一</a:t>
            </a:r>
            <a:r>
              <a:rPr lang="en-US" altLang="ja-JP" baseline="30000" dirty="0"/>
              <a:t>2</a:t>
            </a:r>
            <a:r>
              <a:rPr lang="en-US" altLang="ja-JP" dirty="0"/>
              <a:t>,</a:t>
            </a:r>
            <a:r>
              <a:rPr lang="ja-JP" altLang="en-US" dirty="0"/>
              <a:t>遠藤晴義</a:t>
            </a:r>
            <a:r>
              <a:rPr lang="en-US" altLang="ja-JP" baseline="30000" dirty="0"/>
              <a:t>1</a:t>
            </a:r>
            <a:r>
              <a:rPr lang="en-US" altLang="ja-JP" dirty="0"/>
              <a:t>,</a:t>
            </a:r>
            <a:r>
              <a:rPr lang="ja-JP" altLang="en-US" dirty="0"/>
              <a:t>長瀬友樹</a:t>
            </a:r>
            <a:r>
              <a:rPr lang="en-US" altLang="ja-JP" baseline="30000" dirty="0"/>
              <a:t>1</a:t>
            </a:r>
            <a:r>
              <a:rPr lang="en-US" altLang="ja-JP" dirty="0"/>
              <a:t>,</a:t>
            </a:r>
            <a:r>
              <a:rPr lang="ja-JP" altLang="en-US" dirty="0"/>
              <a:t>山地一禎</a:t>
            </a:r>
            <a:r>
              <a:rPr lang="en-US" altLang="ja-JP" baseline="30000" dirty="0"/>
              <a:t>1</a:t>
            </a:r>
            <a:endParaRPr lang="en-US" altLang="ja-JP" dirty="0"/>
          </a:p>
          <a:p>
            <a:pPr>
              <a:lnSpc>
                <a:spcPct val="110000"/>
              </a:lnSpc>
            </a:pPr>
            <a:endParaRPr lang="en-US" altLang="ja-JP" dirty="0"/>
          </a:p>
        </p:txBody>
      </p:sp>
      <p:sp>
        <p:nvSpPr>
          <p:cNvPr id="12" name="スライド番号プレースホルダー 3"/>
          <p:cNvSpPr>
            <a:spLocks noGrp="1"/>
          </p:cNvSpPr>
          <p:nvPr>
            <p:ph type="sldNum" sz="quarter" idx="10"/>
          </p:nvPr>
        </p:nvSpPr>
        <p:spPr/>
        <p:txBody>
          <a:bodyPr/>
          <a:lstStyle/>
          <a:p>
            <a:fld id="{65B031CD-630A-419B-9D5E-2F6416F02156}" type="slidenum">
              <a:rPr lang="en-US" altLang="ja-JP" smtClean="0"/>
              <a:pPr/>
              <a:t>1</a:t>
            </a:fld>
            <a:endParaRPr lang="en-US" altLang="ja-JP" dirty="0"/>
          </a:p>
        </p:txBody>
      </p:sp>
    </p:spTree>
    <p:extLst>
      <p:ext uri="{BB962C8B-B14F-4D97-AF65-F5344CB8AC3E}">
        <p14:creationId xmlns:p14="http://schemas.microsoft.com/office/powerpoint/2010/main" val="29853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EAED6D-2D12-2E81-2B2A-12B635FF5DC1}"/>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10</a:t>
            </a:fld>
            <a:endParaRPr lang="en-US" altLang="ja-JP" dirty="0">
              <a:solidFill>
                <a:prstClr val="black"/>
              </a:solidFill>
            </a:endParaRPr>
          </a:p>
        </p:txBody>
      </p:sp>
      <p:sp>
        <p:nvSpPr>
          <p:cNvPr id="4" name="タイトル 3">
            <a:extLst>
              <a:ext uri="{FF2B5EF4-FFF2-40B4-BE49-F238E27FC236}">
                <a16:creationId xmlns:a16="http://schemas.microsoft.com/office/drawing/2014/main" id="{CC41C731-34E3-E340-A4E8-6D10466815E1}"/>
              </a:ext>
            </a:extLst>
          </p:cNvPr>
          <p:cNvSpPr>
            <a:spLocks noGrp="1"/>
          </p:cNvSpPr>
          <p:nvPr>
            <p:ph type="title"/>
          </p:nvPr>
        </p:nvSpPr>
        <p:spPr/>
        <p:txBody>
          <a:bodyPr>
            <a:normAutofit/>
          </a:bodyPr>
          <a:lstStyle/>
          <a:p>
            <a:r>
              <a:rPr kumimoji="1" lang="ja-JP" altLang="en-US" dirty="0"/>
              <a:t>ユーザー行動の検証をログから行う</a:t>
            </a:r>
          </a:p>
        </p:txBody>
      </p:sp>
      <p:sp>
        <p:nvSpPr>
          <p:cNvPr id="2" name="テキスト ボックス 1">
            <a:extLst>
              <a:ext uri="{FF2B5EF4-FFF2-40B4-BE49-F238E27FC236}">
                <a16:creationId xmlns:a16="http://schemas.microsoft.com/office/drawing/2014/main" id="{8013656D-2589-1EC0-4F82-5EBFC8D658FB}"/>
              </a:ext>
            </a:extLst>
          </p:cNvPr>
          <p:cNvSpPr txBox="1"/>
          <p:nvPr/>
        </p:nvSpPr>
        <p:spPr>
          <a:xfrm>
            <a:off x="612001" y="1492470"/>
            <a:ext cx="7920000" cy="3785652"/>
          </a:xfrm>
          <a:prstGeom prst="rect">
            <a:avLst/>
          </a:prstGeom>
          <a:noFill/>
        </p:spPr>
        <p:txBody>
          <a:bodyPr wrap="square" rtlCol="0">
            <a:spAutoFit/>
          </a:bodyPr>
          <a:lstStyle/>
          <a:p>
            <a:r>
              <a:rPr kumimoji="1" lang="en-US" altLang="ja-JP" sz="2400"/>
              <a:t>【</a:t>
            </a:r>
            <a:r>
              <a:rPr kumimoji="1" lang="ja-JP" altLang="en-US" sz="2400"/>
              <a:t>ゴール</a:t>
            </a:r>
            <a:r>
              <a:rPr kumimoji="1" lang="en-US" altLang="ja-JP" sz="2400"/>
              <a:t>】</a:t>
            </a:r>
            <a:r>
              <a:rPr kumimoji="1" lang="ja-JP" altLang="en-US" sz="2400"/>
              <a:t>ログからペルソナを推測する、そのペルソナに対しての適切なレコメンドなど。</a:t>
            </a:r>
            <a:endParaRPr kumimoji="1" lang="en-US" altLang="ja-JP" sz="2400"/>
          </a:p>
          <a:p>
            <a:endParaRPr kumimoji="1" lang="en-US" altLang="ja-JP" sz="2400"/>
          </a:p>
          <a:p>
            <a:r>
              <a:rPr kumimoji="1" lang="en-US" altLang="ja-JP" sz="2400"/>
              <a:t>【</a:t>
            </a:r>
            <a:r>
              <a:rPr kumimoji="1" lang="ja-JP" altLang="en-US" sz="2400"/>
              <a:t>研究の</a:t>
            </a:r>
            <a:r>
              <a:rPr lang="ja-JP" altLang="en-US" sz="2400"/>
              <a:t>目的</a:t>
            </a:r>
            <a:r>
              <a:rPr kumimoji="1" lang="en-US" altLang="ja-JP" sz="2400"/>
              <a:t>】</a:t>
            </a:r>
            <a:r>
              <a:rPr kumimoji="1" lang="ja-JP" altLang="en-US" sz="2400"/>
              <a:t>現状のログとユーザーストーリーのマッピング</a:t>
            </a:r>
            <a:r>
              <a:rPr lang="ja-JP" altLang="en-US" sz="2400"/>
              <a:t>を行い</a:t>
            </a:r>
            <a:r>
              <a:rPr kumimoji="1" lang="ja-JP" altLang="en-US" sz="2400"/>
              <a:t>、ログとユーザーストーリーとの解離を埋めるために必要な要素を洗い出す。</a:t>
            </a:r>
            <a:endParaRPr kumimoji="1" lang="en-US" altLang="ja-JP" sz="2400"/>
          </a:p>
          <a:p>
            <a:endParaRPr lang="en-US" altLang="ja-JP" sz="2400"/>
          </a:p>
          <a:p>
            <a:r>
              <a:rPr kumimoji="1" lang="en-US" altLang="ja-JP" sz="2400"/>
              <a:t>【</a:t>
            </a:r>
            <a:r>
              <a:rPr lang="ja-JP" altLang="en-US" sz="2400"/>
              <a:t>本発表でのスコープ</a:t>
            </a:r>
            <a:r>
              <a:rPr kumimoji="1" lang="en-US" altLang="ja-JP" sz="2400"/>
              <a:t>】</a:t>
            </a:r>
            <a:r>
              <a:rPr kumimoji="1" lang="ja-JP" altLang="en-US" sz="2400"/>
              <a:t>ログをユーザーストーリーとマッピングするための「ボキャブラリ」を定め、ログ分析における有効性を確認する。</a:t>
            </a:r>
          </a:p>
        </p:txBody>
      </p:sp>
    </p:spTree>
    <p:extLst>
      <p:ext uri="{BB962C8B-B14F-4D97-AF65-F5344CB8AC3E}">
        <p14:creationId xmlns:p14="http://schemas.microsoft.com/office/powerpoint/2010/main" val="318166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340E50B-0A47-433C-52D4-F855C633A016}"/>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11</a:t>
            </a:fld>
            <a:endParaRPr lang="en-US" altLang="ja-JP" dirty="0">
              <a:solidFill>
                <a:prstClr val="black"/>
              </a:solidFill>
            </a:endParaRPr>
          </a:p>
        </p:txBody>
      </p:sp>
      <p:sp>
        <p:nvSpPr>
          <p:cNvPr id="4" name="タイトル 3">
            <a:extLst>
              <a:ext uri="{FF2B5EF4-FFF2-40B4-BE49-F238E27FC236}">
                <a16:creationId xmlns:a16="http://schemas.microsoft.com/office/drawing/2014/main" id="{E86B8361-5A78-9E99-971F-1E52100F0646}"/>
              </a:ext>
            </a:extLst>
          </p:cNvPr>
          <p:cNvSpPr>
            <a:spLocks noGrp="1"/>
          </p:cNvSpPr>
          <p:nvPr>
            <p:ph type="title"/>
          </p:nvPr>
        </p:nvSpPr>
        <p:spPr/>
        <p:txBody>
          <a:bodyPr/>
          <a:lstStyle/>
          <a:p>
            <a:r>
              <a:rPr kumimoji="1" lang="ja-JP" altLang="en-US" dirty="0"/>
              <a:t>ログ分析とは</a:t>
            </a:r>
          </a:p>
        </p:txBody>
      </p:sp>
      <p:graphicFrame>
        <p:nvGraphicFramePr>
          <p:cNvPr id="6" name="表 5">
            <a:extLst>
              <a:ext uri="{FF2B5EF4-FFF2-40B4-BE49-F238E27FC236}">
                <a16:creationId xmlns:a16="http://schemas.microsoft.com/office/drawing/2014/main" id="{651C8F2D-1550-D65A-B071-A46291BEAD54}"/>
              </a:ext>
            </a:extLst>
          </p:cNvPr>
          <p:cNvGraphicFramePr>
            <a:graphicFrameLocks noGrp="1"/>
          </p:cNvGraphicFramePr>
          <p:nvPr>
            <p:extLst>
              <p:ext uri="{D42A27DB-BD31-4B8C-83A1-F6EECF244321}">
                <p14:modId xmlns:p14="http://schemas.microsoft.com/office/powerpoint/2010/main" val="3071828387"/>
              </p:ext>
            </p:extLst>
          </p:nvPr>
        </p:nvGraphicFramePr>
        <p:xfrm>
          <a:off x="612000" y="2924421"/>
          <a:ext cx="7920000" cy="3798578"/>
        </p:xfrm>
        <a:graphic>
          <a:graphicData uri="http://schemas.openxmlformats.org/drawingml/2006/table">
            <a:tbl>
              <a:tblPr/>
              <a:tblGrid>
                <a:gridCol w="1914273">
                  <a:extLst>
                    <a:ext uri="{9D8B030D-6E8A-4147-A177-3AD203B41FA5}">
                      <a16:colId xmlns:a16="http://schemas.microsoft.com/office/drawing/2014/main" val="2568808210"/>
                    </a:ext>
                  </a:extLst>
                </a:gridCol>
                <a:gridCol w="6005727">
                  <a:extLst>
                    <a:ext uri="{9D8B030D-6E8A-4147-A177-3AD203B41FA5}">
                      <a16:colId xmlns:a16="http://schemas.microsoft.com/office/drawing/2014/main" val="174796037"/>
                    </a:ext>
                  </a:extLst>
                </a:gridCol>
              </a:tblGrid>
              <a:tr h="322303">
                <a:tc>
                  <a:txBody>
                    <a:bodyPr/>
                    <a:lstStyle/>
                    <a:p>
                      <a:pPr algn="ctr" fontAlgn="ctr"/>
                      <a:r>
                        <a:rPr lang="ja-JP" altLang="en-US" sz="1400" b="1" i="0" u="none" strike="noStrike" dirty="0">
                          <a:solidFill>
                            <a:srgbClr val="000000"/>
                          </a:solidFill>
                          <a:effectLst/>
                          <a:highlight>
                            <a:srgbClr val="DDEBF7"/>
                          </a:highlight>
                          <a:latin typeface="游ゴシック" panose="020B0400000000000000" pitchFamily="50" charset="-128"/>
                          <a:ea typeface="游ゴシック" panose="020B0400000000000000" pitchFamily="50" charset="-128"/>
                        </a:rPr>
                        <a:t>ログの名称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ja-JP" altLang="en-US" sz="1400" b="1" i="0" u="none" strike="noStrike" dirty="0">
                          <a:solidFill>
                            <a:srgbClr val="000000"/>
                          </a:solidFill>
                          <a:effectLst/>
                          <a:highlight>
                            <a:srgbClr val="DDEBF7"/>
                          </a:highlight>
                          <a:latin typeface="游ゴシック" panose="020B0400000000000000" pitchFamily="50" charset="-128"/>
                          <a:ea typeface="游ゴシック" panose="020B0400000000000000" pitchFamily="50" charset="-128"/>
                        </a:rPr>
                        <a:t>ログの説明</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359807674"/>
                  </a:ext>
                </a:extLst>
              </a:tr>
              <a:tr h="598564">
                <a:tc>
                  <a:txBody>
                    <a:bodyPr/>
                    <a:lstStyle/>
                    <a:p>
                      <a:pPr algn="l" fontAlgn="ctr"/>
                      <a:r>
                        <a:rPr lang="ja-JP" altLang="en-US" sz="1200" b="1" i="0" u="none" strike="noStrike" dirty="0">
                          <a:solidFill>
                            <a:srgbClr val="000000"/>
                          </a:solidFill>
                          <a:effectLst/>
                          <a:latin typeface="游ゴシック" panose="020B0400000000000000" pitchFamily="50" charset="-128"/>
                          <a:ea typeface="游ゴシック" panose="020B0400000000000000" pitchFamily="50" charset="-128"/>
                        </a:rPr>
                        <a:t>アクセスログ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URL</a:t>
                      </a:r>
                      <a:r>
                        <a:rPr lang="ja-JP" altLang="en-US" sz="1200" b="1" i="0" u="none" strike="noStrike" dirty="0">
                          <a:solidFill>
                            <a:srgbClr val="000000"/>
                          </a:solidFill>
                          <a:effectLst/>
                          <a:latin typeface="游ゴシック" panose="020B0400000000000000" pitchFamily="50" charset="-128"/>
                          <a:ea typeface="游ゴシック" panose="020B0400000000000000" pitchFamily="50" charset="-128"/>
                        </a:rPr>
                        <a:t>毎に、いつ、どこから接続したのかを示す接続履歴。</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0766197"/>
                  </a:ext>
                </a:extLst>
              </a:tr>
              <a:tr h="542905">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サーバのメトリクスログ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システムの状態を指標化したデータ。</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IO</a:t>
                      </a: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CPU</a:t>
                      </a: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、メモリ、ディスク、ネットワークの状態など。</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9426191"/>
                  </a:ext>
                </a:extLst>
              </a:tr>
              <a:tr h="511523">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イベントログ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システム内で起こった特定の現象・動作の記録。異常イベントは、注意、警告などに分類されて登録される。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4065200"/>
                  </a:ext>
                </a:extLst>
              </a:tr>
              <a:tr h="451898">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認証ログ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いつ、誰が、どこからシステムにログインしたかを残すログ。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3476003"/>
                  </a:ext>
                </a:extLst>
              </a:tr>
              <a:tr h="677847">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操作ログ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ユーザ別に、特定のアプリケーションの操作履歴を残すログ。画面遷移、検索キーワード、文献の閲覧履歴などを含む。</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4644228"/>
                  </a:ext>
                </a:extLst>
              </a:tr>
              <a:tr h="693538">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ユーザ状態ログ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ユーザの視線、動作、表情などの映像データを時系列データとして残すログ。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3837011"/>
                  </a:ext>
                </a:extLst>
              </a:tr>
            </a:tbl>
          </a:graphicData>
        </a:graphic>
      </p:graphicFrame>
      <p:graphicFrame>
        <p:nvGraphicFramePr>
          <p:cNvPr id="7" name="表 6">
            <a:extLst>
              <a:ext uri="{FF2B5EF4-FFF2-40B4-BE49-F238E27FC236}">
                <a16:creationId xmlns:a16="http://schemas.microsoft.com/office/drawing/2014/main" id="{1872D173-0DF1-A426-14E3-8DC8783CABF2}"/>
              </a:ext>
            </a:extLst>
          </p:cNvPr>
          <p:cNvGraphicFramePr>
            <a:graphicFrameLocks noGrp="1"/>
          </p:cNvGraphicFramePr>
          <p:nvPr>
            <p:extLst>
              <p:ext uri="{D42A27DB-BD31-4B8C-83A1-F6EECF244321}">
                <p14:modId xmlns:p14="http://schemas.microsoft.com/office/powerpoint/2010/main" val="308714713"/>
              </p:ext>
            </p:extLst>
          </p:nvPr>
        </p:nvGraphicFramePr>
        <p:xfrm>
          <a:off x="612000" y="1300860"/>
          <a:ext cx="6296053" cy="1024890"/>
        </p:xfrm>
        <a:graphic>
          <a:graphicData uri="http://schemas.openxmlformats.org/drawingml/2006/table">
            <a:tbl>
              <a:tblPr/>
              <a:tblGrid>
                <a:gridCol w="6296053">
                  <a:extLst>
                    <a:ext uri="{9D8B030D-6E8A-4147-A177-3AD203B41FA5}">
                      <a16:colId xmlns:a16="http://schemas.microsoft.com/office/drawing/2014/main" val="770003152"/>
                    </a:ext>
                  </a:extLst>
                </a:gridCol>
              </a:tblGrid>
              <a:tr h="228600">
                <a:tc>
                  <a:txBody>
                    <a:bodyPr/>
                    <a:lstStyle/>
                    <a:p>
                      <a:pPr algn="l"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目的</a:t>
                      </a: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p>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セキュリティ侵害、事故発生時の調査のため</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調査</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noFill/>
                  </a:tcPr>
                </a:tc>
                <a:extLst>
                  <a:ext uri="{0D108BD9-81ED-4DB2-BD59-A6C34878D82A}">
                    <a16:rowId xmlns:a16="http://schemas.microsoft.com/office/drawing/2014/main" val="3141255846"/>
                  </a:ext>
                </a:extLst>
              </a:tr>
              <a:tr h="228600">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サービスの安定提供のための状況監視のため</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監視・予測</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noFill/>
                  </a:tcPr>
                </a:tc>
                <a:extLst>
                  <a:ext uri="{0D108BD9-81ED-4DB2-BD59-A6C34878D82A}">
                    <a16:rowId xmlns:a16="http://schemas.microsoft.com/office/drawing/2014/main" val="3475813982"/>
                  </a:ext>
                </a:extLst>
              </a:tr>
              <a:tr h="228600">
                <a:tc>
                  <a:txBody>
                    <a:bodyPr/>
                    <a:lstStyle/>
                    <a:p>
                      <a:pPr algn="l" fontAlgn="ctr"/>
                      <a:r>
                        <a:rPr lang="ja-JP" altLang="en-US" sz="1600" b="1" i="0" u="none" strike="noStrike" dirty="0">
                          <a:solidFill>
                            <a:srgbClr val="000000"/>
                          </a:solidFill>
                          <a:effectLst/>
                          <a:latin typeface="游ゴシック" panose="020B0400000000000000" pitchFamily="50" charset="-128"/>
                          <a:ea typeface="游ゴシック" panose="020B0400000000000000" pitchFamily="50" charset="-128"/>
                        </a:rPr>
                        <a:t>サービスレベル向上、新機能開発に向けた情報収集のため</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活用</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noFill/>
                  </a:tcPr>
                </a:tc>
                <a:extLst>
                  <a:ext uri="{0D108BD9-81ED-4DB2-BD59-A6C34878D82A}">
                    <a16:rowId xmlns:a16="http://schemas.microsoft.com/office/drawing/2014/main" val="3098744594"/>
                  </a:ext>
                </a:extLst>
              </a:tr>
            </a:tbl>
          </a:graphicData>
        </a:graphic>
      </p:graphicFrame>
      <p:sp>
        <p:nvSpPr>
          <p:cNvPr id="9" name="テキスト ボックス 8">
            <a:extLst>
              <a:ext uri="{FF2B5EF4-FFF2-40B4-BE49-F238E27FC236}">
                <a16:creationId xmlns:a16="http://schemas.microsoft.com/office/drawing/2014/main" id="{0752B48D-FB63-3346-CEEC-DA1159DB82E8}"/>
              </a:ext>
            </a:extLst>
          </p:cNvPr>
          <p:cNvSpPr txBox="1"/>
          <p:nvPr/>
        </p:nvSpPr>
        <p:spPr>
          <a:xfrm>
            <a:off x="508633" y="2503051"/>
            <a:ext cx="1162878" cy="369332"/>
          </a:xfrm>
          <a:prstGeom prst="rect">
            <a:avLst/>
          </a:prstGeom>
          <a:noFill/>
        </p:spPr>
        <p:txBody>
          <a:bodyPr wrap="square">
            <a:spAutoFit/>
          </a:bodyPr>
          <a:lstStyle/>
          <a:p>
            <a:pPr algn="l"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種類</a:t>
            </a: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p>
        </p:txBody>
      </p:sp>
    </p:spTree>
    <p:extLst>
      <p:ext uri="{BB962C8B-B14F-4D97-AF65-F5344CB8AC3E}">
        <p14:creationId xmlns:p14="http://schemas.microsoft.com/office/powerpoint/2010/main" val="2332568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340E50B-0A47-433C-52D4-F855C633A016}"/>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12</a:t>
            </a:fld>
            <a:endParaRPr lang="en-US" altLang="ja-JP" dirty="0">
              <a:solidFill>
                <a:prstClr val="black"/>
              </a:solidFill>
            </a:endParaRPr>
          </a:p>
        </p:txBody>
      </p:sp>
      <p:sp>
        <p:nvSpPr>
          <p:cNvPr id="4" name="タイトル 3">
            <a:extLst>
              <a:ext uri="{FF2B5EF4-FFF2-40B4-BE49-F238E27FC236}">
                <a16:creationId xmlns:a16="http://schemas.microsoft.com/office/drawing/2014/main" id="{E86B8361-5A78-9E99-971F-1E52100F0646}"/>
              </a:ext>
            </a:extLst>
          </p:cNvPr>
          <p:cNvSpPr>
            <a:spLocks noGrp="1"/>
          </p:cNvSpPr>
          <p:nvPr>
            <p:ph type="title"/>
          </p:nvPr>
        </p:nvSpPr>
        <p:spPr/>
        <p:txBody>
          <a:bodyPr>
            <a:noAutofit/>
          </a:bodyPr>
          <a:lstStyle/>
          <a:p>
            <a:r>
              <a:rPr kumimoji="1" lang="en-US" altLang="ja-JP" sz="3200" dirty="0"/>
              <a:t>NII RDC</a:t>
            </a:r>
            <a:r>
              <a:rPr kumimoji="1" lang="ja-JP" altLang="en-US" sz="3200" dirty="0"/>
              <a:t>におけるログ集積</a:t>
            </a:r>
            <a:br>
              <a:rPr kumimoji="1" lang="en-US" altLang="ja-JP" sz="3200" dirty="0"/>
            </a:br>
            <a:r>
              <a:rPr kumimoji="1" lang="ja-JP" altLang="en-US" sz="3200" dirty="0"/>
              <a:t>・分析基盤</a:t>
            </a:r>
          </a:p>
        </p:txBody>
      </p:sp>
      <p:graphicFrame>
        <p:nvGraphicFramePr>
          <p:cNvPr id="2" name="表 1">
            <a:extLst>
              <a:ext uri="{FF2B5EF4-FFF2-40B4-BE49-F238E27FC236}">
                <a16:creationId xmlns:a16="http://schemas.microsoft.com/office/drawing/2014/main" id="{1EBB524D-6DE0-2B01-5C65-B3CDFF8D64C2}"/>
              </a:ext>
            </a:extLst>
          </p:cNvPr>
          <p:cNvGraphicFramePr>
            <a:graphicFrameLocks noGrp="1"/>
          </p:cNvGraphicFramePr>
          <p:nvPr>
            <p:extLst>
              <p:ext uri="{D42A27DB-BD31-4B8C-83A1-F6EECF244321}">
                <p14:modId xmlns:p14="http://schemas.microsoft.com/office/powerpoint/2010/main" val="3026969834"/>
              </p:ext>
            </p:extLst>
          </p:nvPr>
        </p:nvGraphicFramePr>
        <p:xfrm>
          <a:off x="612000" y="2420756"/>
          <a:ext cx="6296053" cy="877836"/>
        </p:xfrm>
        <a:graphic>
          <a:graphicData uri="http://schemas.openxmlformats.org/drawingml/2006/table">
            <a:tbl>
              <a:tblPr/>
              <a:tblGrid>
                <a:gridCol w="6296053">
                  <a:extLst>
                    <a:ext uri="{9D8B030D-6E8A-4147-A177-3AD203B41FA5}">
                      <a16:colId xmlns:a16="http://schemas.microsoft.com/office/drawing/2014/main" val="770003152"/>
                    </a:ext>
                  </a:extLst>
                </a:gridCol>
              </a:tblGrid>
              <a:tr h="197125">
                <a:tc>
                  <a:txBody>
                    <a:bodyPr/>
                    <a:lstStyle/>
                    <a:p>
                      <a:pPr algn="l"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種類</a:t>
                      </a: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noFill/>
                  </a:tcPr>
                </a:tc>
                <a:extLst>
                  <a:ext uri="{0D108BD9-81ED-4DB2-BD59-A6C34878D82A}">
                    <a16:rowId xmlns:a16="http://schemas.microsoft.com/office/drawing/2014/main" val="3141255846"/>
                  </a:ext>
                </a:extLst>
              </a:tr>
              <a:tr h="346976">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ウェブアクセスログ（</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http</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のアクセスログ）</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noFill/>
                  </a:tcPr>
                </a:tc>
                <a:extLst>
                  <a:ext uri="{0D108BD9-81ED-4DB2-BD59-A6C34878D82A}">
                    <a16:rowId xmlns:a16="http://schemas.microsoft.com/office/drawing/2014/main" val="3475813982"/>
                  </a:ext>
                </a:extLst>
              </a:tr>
              <a:tr h="175718">
                <a:tc>
                  <a:txBody>
                    <a:bodyPr/>
                    <a:lstStyle/>
                    <a:p>
                      <a:pPr algn="l" fontAlgn="ct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noFill/>
                  </a:tcPr>
                </a:tc>
                <a:extLst>
                  <a:ext uri="{0D108BD9-81ED-4DB2-BD59-A6C34878D82A}">
                    <a16:rowId xmlns:a16="http://schemas.microsoft.com/office/drawing/2014/main" val="3098744594"/>
                  </a:ext>
                </a:extLst>
              </a:tr>
            </a:tbl>
          </a:graphicData>
        </a:graphic>
      </p:graphicFrame>
      <p:graphicFrame>
        <p:nvGraphicFramePr>
          <p:cNvPr id="5" name="表 4">
            <a:extLst>
              <a:ext uri="{FF2B5EF4-FFF2-40B4-BE49-F238E27FC236}">
                <a16:creationId xmlns:a16="http://schemas.microsoft.com/office/drawing/2014/main" id="{9B4BE1D7-FE69-D8F0-DB91-2D5BB7D4EB0E}"/>
              </a:ext>
            </a:extLst>
          </p:cNvPr>
          <p:cNvGraphicFramePr>
            <a:graphicFrameLocks noGrp="1"/>
          </p:cNvGraphicFramePr>
          <p:nvPr>
            <p:extLst>
              <p:ext uri="{D42A27DB-BD31-4B8C-83A1-F6EECF244321}">
                <p14:modId xmlns:p14="http://schemas.microsoft.com/office/powerpoint/2010/main" val="934981309"/>
              </p:ext>
            </p:extLst>
          </p:nvPr>
        </p:nvGraphicFramePr>
        <p:xfrm>
          <a:off x="611999" y="3165041"/>
          <a:ext cx="6296053" cy="877836"/>
        </p:xfrm>
        <a:graphic>
          <a:graphicData uri="http://schemas.openxmlformats.org/drawingml/2006/table">
            <a:tbl>
              <a:tblPr/>
              <a:tblGrid>
                <a:gridCol w="6296053">
                  <a:extLst>
                    <a:ext uri="{9D8B030D-6E8A-4147-A177-3AD203B41FA5}">
                      <a16:colId xmlns:a16="http://schemas.microsoft.com/office/drawing/2014/main" val="770003152"/>
                    </a:ext>
                  </a:extLst>
                </a:gridCol>
              </a:tblGrid>
              <a:tr h="197125">
                <a:tc>
                  <a:txBody>
                    <a:bodyPr/>
                    <a:lstStyle/>
                    <a:p>
                      <a:pPr algn="l"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仕組み</a:t>
                      </a: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noFill/>
                  </a:tcPr>
                </a:tc>
                <a:extLst>
                  <a:ext uri="{0D108BD9-81ED-4DB2-BD59-A6C34878D82A}">
                    <a16:rowId xmlns:a16="http://schemas.microsoft.com/office/drawing/2014/main" val="3141255846"/>
                  </a:ext>
                </a:extLst>
              </a:tr>
              <a:tr h="346976">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noFill/>
                  </a:tcPr>
                </a:tc>
                <a:extLst>
                  <a:ext uri="{0D108BD9-81ED-4DB2-BD59-A6C34878D82A}">
                    <a16:rowId xmlns:a16="http://schemas.microsoft.com/office/drawing/2014/main" val="3475813982"/>
                  </a:ext>
                </a:extLst>
              </a:tr>
              <a:tr h="175718">
                <a:tc>
                  <a:txBody>
                    <a:bodyPr/>
                    <a:lstStyle/>
                    <a:p>
                      <a:pPr algn="l" fontAlgn="ct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noFill/>
                  </a:tcPr>
                </a:tc>
                <a:extLst>
                  <a:ext uri="{0D108BD9-81ED-4DB2-BD59-A6C34878D82A}">
                    <a16:rowId xmlns:a16="http://schemas.microsoft.com/office/drawing/2014/main" val="3098744594"/>
                  </a:ext>
                </a:extLst>
              </a:tr>
            </a:tbl>
          </a:graphicData>
        </a:graphic>
      </p:graphicFrame>
      <p:sp>
        <p:nvSpPr>
          <p:cNvPr id="48" name="角丸四角形 47">
            <a:extLst>
              <a:ext uri="{FF2B5EF4-FFF2-40B4-BE49-F238E27FC236}">
                <a16:creationId xmlns:a16="http://schemas.microsoft.com/office/drawing/2014/main" id="{9B8FBBA1-DB3D-6C53-1BB6-6CE8F7489D0B}"/>
              </a:ext>
            </a:extLst>
          </p:cNvPr>
          <p:cNvSpPr/>
          <p:nvPr/>
        </p:nvSpPr>
        <p:spPr>
          <a:xfrm>
            <a:off x="5128873" y="5245964"/>
            <a:ext cx="1788272" cy="335103"/>
          </a:xfrm>
          <a:prstGeom prst="roundRect">
            <a:avLst/>
          </a:prstGeom>
          <a:solidFill>
            <a:schemeClr val="accent5"/>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bg1"/>
                </a:solidFill>
                <a:latin typeface="Meiryo" panose="020B0604030504040204" pitchFamily="34" charset="-128"/>
                <a:ea typeface="Meiryo" panose="020B0604030504040204" pitchFamily="34" charset="-128"/>
              </a:rPr>
              <a:t>Grafana</a:t>
            </a:r>
          </a:p>
        </p:txBody>
      </p:sp>
      <p:sp>
        <p:nvSpPr>
          <p:cNvPr id="49" name="角丸四角形 48">
            <a:extLst>
              <a:ext uri="{FF2B5EF4-FFF2-40B4-BE49-F238E27FC236}">
                <a16:creationId xmlns:a16="http://schemas.microsoft.com/office/drawing/2014/main" id="{2CBA55ED-BDF9-E735-C734-D0B7FD5FB21D}"/>
              </a:ext>
            </a:extLst>
          </p:cNvPr>
          <p:cNvSpPr/>
          <p:nvPr/>
        </p:nvSpPr>
        <p:spPr>
          <a:xfrm>
            <a:off x="5128873" y="5618352"/>
            <a:ext cx="1788273" cy="335103"/>
          </a:xfrm>
          <a:prstGeom prst="roundRect">
            <a:avLst/>
          </a:prstGeom>
          <a:solidFill>
            <a:schemeClr val="accent5"/>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bg1"/>
                </a:solidFill>
                <a:latin typeface="Meiryo" panose="020B0604030504040204" pitchFamily="34" charset="-128"/>
                <a:ea typeface="Meiryo" panose="020B0604030504040204" pitchFamily="34" charset="-128"/>
              </a:rPr>
              <a:t>OpenTSDB</a:t>
            </a:r>
            <a:endParaRPr lang="en-US" altLang="ja-JP" dirty="0">
              <a:solidFill>
                <a:schemeClr val="bg1"/>
              </a:solidFill>
              <a:latin typeface="Meiryo" panose="020B0604030504040204" pitchFamily="34" charset="-128"/>
              <a:ea typeface="Meiryo" panose="020B0604030504040204" pitchFamily="34" charset="-128"/>
            </a:endParaRPr>
          </a:p>
        </p:txBody>
      </p:sp>
      <p:sp>
        <p:nvSpPr>
          <p:cNvPr id="50" name="角丸四角形 49">
            <a:extLst>
              <a:ext uri="{FF2B5EF4-FFF2-40B4-BE49-F238E27FC236}">
                <a16:creationId xmlns:a16="http://schemas.microsoft.com/office/drawing/2014/main" id="{D03B55DC-4856-032B-D460-9D60B23FD002}"/>
              </a:ext>
            </a:extLst>
          </p:cNvPr>
          <p:cNvSpPr/>
          <p:nvPr/>
        </p:nvSpPr>
        <p:spPr>
          <a:xfrm>
            <a:off x="5128873" y="5990740"/>
            <a:ext cx="1788273" cy="335103"/>
          </a:xfrm>
          <a:prstGeom prst="roundRect">
            <a:avLst/>
          </a:prstGeom>
          <a:solidFill>
            <a:schemeClr val="accent5"/>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bg1"/>
                </a:solidFill>
                <a:latin typeface="Meiryo" panose="020B0604030504040204" pitchFamily="34" charset="-128"/>
                <a:ea typeface="Meiryo" panose="020B0604030504040204" pitchFamily="34" charset="-128"/>
              </a:rPr>
              <a:t>Kibana</a:t>
            </a:r>
          </a:p>
        </p:txBody>
      </p:sp>
      <p:sp>
        <p:nvSpPr>
          <p:cNvPr id="51" name="角丸四角形 50">
            <a:extLst>
              <a:ext uri="{FF2B5EF4-FFF2-40B4-BE49-F238E27FC236}">
                <a16:creationId xmlns:a16="http://schemas.microsoft.com/office/drawing/2014/main" id="{BB32B942-4E8A-1981-B252-770B802B1A10}"/>
              </a:ext>
            </a:extLst>
          </p:cNvPr>
          <p:cNvSpPr/>
          <p:nvPr/>
        </p:nvSpPr>
        <p:spPr>
          <a:xfrm>
            <a:off x="5141588" y="3343462"/>
            <a:ext cx="1764672" cy="335103"/>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bg1"/>
                </a:solidFill>
                <a:latin typeface="Meiryo" panose="020B0604030504040204" pitchFamily="34" charset="-128"/>
                <a:ea typeface="Meiryo" panose="020B0604030504040204" pitchFamily="34" charset="-128"/>
              </a:rPr>
              <a:t>OperationHub</a:t>
            </a:r>
            <a:endParaRPr kumimoji="1" lang="ja-JP" altLang="en-US" sz="1200">
              <a:solidFill>
                <a:schemeClr val="bg1"/>
              </a:solidFill>
              <a:latin typeface="Meiryo" panose="020B0604030504040204" pitchFamily="34" charset="-128"/>
              <a:ea typeface="Meiryo" panose="020B0604030504040204" pitchFamily="34" charset="-128"/>
            </a:endParaRPr>
          </a:p>
        </p:txBody>
      </p:sp>
      <p:sp>
        <p:nvSpPr>
          <p:cNvPr id="52" name="角丸四角形 51">
            <a:extLst>
              <a:ext uri="{FF2B5EF4-FFF2-40B4-BE49-F238E27FC236}">
                <a16:creationId xmlns:a16="http://schemas.microsoft.com/office/drawing/2014/main" id="{86F9CC80-69D6-E8BC-7E09-E27C86A1270C}"/>
              </a:ext>
            </a:extLst>
          </p:cNvPr>
          <p:cNvSpPr/>
          <p:nvPr/>
        </p:nvSpPr>
        <p:spPr>
          <a:xfrm>
            <a:off x="5129787" y="3715850"/>
            <a:ext cx="1764672" cy="335103"/>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latin typeface="Meiryo" panose="020B0604030504040204" pitchFamily="34" charset="-128"/>
                <a:ea typeface="Meiryo" panose="020B0604030504040204" pitchFamily="34" charset="-128"/>
              </a:rPr>
              <a:t>Jenkins</a:t>
            </a:r>
            <a:endParaRPr kumimoji="1" lang="ja-JP" altLang="en-US">
              <a:solidFill>
                <a:schemeClr val="bg1"/>
              </a:solidFill>
              <a:latin typeface="Meiryo" panose="020B0604030504040204" pitchFamily="34" charset="-128"/>
              <a:ea typeface="Meiryo" panose="020B0604030504040204" pitchFamily="34" charset="-128"/>
            </a:endParaRPr>
          </a:p>
        </p:txBody>
      </p:sp>
      <p:sp>
        <p:nvSpPr>
          <p:cNvPr id="53" name="角丸四角形 52">
            <a:extLst>
              <a:ext uri="{FF2B5EF4-FFF2-40B4-BE49-F238E27FC236}">
                <a16:creationId xmlns:a16="http://schemas.microsoft.com/office/drawing/2014/main" id="{7B16E037-D1E7-2F47-C203-17B80BD69DD3}"/>
              </a:ext>
            </a:extLst>
          </p:cNvPr>
          <p:cNvSpPr/>
          <p:nvPr/>
        </p:nvSpPr>
        <p:spPr>
          <a:xfrm>
            <a:off x="5041785" y="3266114"/>
            <a:ext cx="2902188" cy="839321"/>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角丸四角形 53">
            <a:extLst>
              <a:ext uri="{FF2B5EF4-FFF2-40B4-BE49-F238E27FC236}">
                <a16:creationId xmlns:a16="http://schemas.microsoft.com/office/drawing/2014/main" id="{5BC088BF-6E28-FFDA-2259-4376CBBE3A5F}"/>
              </a:ext>
            </a:extLst>
          </p:cNvPr>
          <p:cNvSpPr/>
          <p:nvPr/>
        </p:nvSpPr>
        <p:spPr>
          <a:xfrm>
            <a:off x="4778387" y="3171364"/>
            <a:ext cx="3419681" cy="3428981"/>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CCAA389E-4DE5-0C26-E042-94F37893EB56}"/>
              </a:ext>
            </a:extLst>
          </p:cNvPr>
          <p:cNvSpPr txBox="1"/>
          <p:nvPr/>
        </p:nvSpPr>
        <p:spPr>
          <a:xfrm>
            <a:off x="6949790" y="3433064"/>
            <a:ext cx="880177" cy="584775"/>
          </a:xfrm>
          <a:prstGeom prst="rect">
            <a:avLst/>
          </a:prstGeom>
          <a:noFill/>
        </p:spPr>
        <p:txBody>
          <a:bodyPr wrap="none" rtlCol="0">
            <a:spAutoFit/>
          </a:bodyPr>
          <a:lstStyle/>
          <a:p>
            <a:r>
              <a:rPr kumimoji="1" lang="en-US" altLang="ja-JP" sz="1600"/>
              <a:t>Docker</a:t>
            </a:r>
          </a:p>
          <a:p>
            <a:r>
              <a:rPr lang="en-US" altLang="ja-JP" sz="1600"/>
              <a:t>/Node</a:t>
            </a:r>
            <a:endParaRPr kumimoji="1" lang="ja-JP" altLang="en-US" sz="1600"/>
          </a:p>
        </p:txBody>
      </p:sp>
      <p:sp>
        <p:nvSpPr>
          <p:cNvPr id="56" name="テキスト ボックス 55">
            <a:extLst>
              <a:ext uri="{FF2B5EF4-FFF2-40B4-BE49-F238E27FC236}">
                <a16:creationId xmlns:a16="http://schemas.microsoft.com/office/drawing/2014/main" id="{DF98F7E4-F480-E443-E676-2D73E066BEB9}"/>
              </a:ext>
            </a:extLst>
          </p:cNvPr>
          <p:cNvSpPr txBox="1"/>
          <p:nvPr/>
        </p:nvSpPr>
        <p:spPr>
          <a:xfrm>
            <a:off x="6971056" y="5004792"/>
            <a:ext cx="972917" cy="830997"/>
          </a:xfrm>
          <a:prstGeom prst="rect">
            <a:avLst/>
          </a:prstGeom>
          <a:noFill/>
        </p:spPr>
        <p:txBody>
          <a:bodyPr wrap="square" rtlCol="0">
            <a:spAutoFit/>
          </a:bodyPr>
          <a:lstStyle/>
          <a:p>
            <a:r>
              <a:rPr kumimoji="1" lang="en-US" altLang="ja-JP" sz="1600"/>
              <a:t>DockerSwarm</a:t>
            </a:r>
          </a:p>
          <a:p>
            <a:r>
              <a:rPr lang="en-US" altLang="ja-JP" sz="1600"/>
              <a:t>/Nodes</a:t>
            </a:r>
            <a:endParaRPr kumimoji="1" lang="ja-JP" altLang="en-US" sz="1600"/>
          </a:p>
        </p:txBody>
      </p:sp>
      <p:sp>
        <p:nvSpPr>
          <p:cNvPr id="57" name="角丸四角形 56">
            <a:extLst>
              <a:ext uri="{FF2B5EF4-FFF2-40B4-BE49-F238E27FC236}">
                <a16:creationId xmlns:a16="http://schemas.microsoft.com/office/drawing/2014/main" id="{6A391FD4-92C6-BC5A-2B76-27F27F19DEE6}"/>
              </a:ext>
            </a:extLst>
          </p:cNvPr>
          <p:cNvSpPr/>
          <p:nvPr/>
        </p:nvSpPr>
        <p:spPr>
          <a:xfrm>
            <a:off x="5041786" y="4309724"/>
            <a:ext cx="2902188" cy="2195947"/>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角丸四角形 57">
            <a:extLst>
              <a:ext uri="{FF2B5EF4-FFF2-40B4-BE49-F238E27FC236}">
                <a16:creationId xmlns:a16="http://schemas.microsoft.com/office/drawing/2014/main" id="{CC149208-0269-1F1A-D424-FE8AD5BB3E2C}"/>
              </a:ext>
            </a:extLst>
          </p:cNvPr>
          <p:cNvSpPr/>
          <p:nvPr/>
        </p:nvSpPr>
        <p:spPr>
          <a:xfrm>
            <a:off x="5133851" y="4476923"/>
            <a:ext cx="1760608" cy="298722"/>
          </a:xfrm>
          <a:prstGeom prst="roundRect">
            <a:avLst/>
          </a:prstGeom>
          <a:solidFill>
            <a:schemeClr val="accent6"/>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bg1"/>
                </a:solidFill>
                <a:latin typeface="Meiryo" panose="020B0604030504040204" pitchFamily="34" charset="-128"/>
                <a:ea typeface="Meiryo" panose="020B0604030504040204" pitchFamily="34" charset="-128"/>
              </a:rPr>
              <a:t>Fluentd</a:t>
            </a:r>
            <a:endParaRPr lang="en-US" altLang="ja-JP" dirty="0">
              <a:solidFill>
                <a:schemeClr val="bg1"/>
              </a:solidFill>
              <a:latin typeface="Meiryo" panose="020B0604030504040204" pitchFamily="34" charset="-128"/>
              <a:ea typeface="Meiryo" panose="020B0604030504040204" pitchFamily="34" charset="-128"/>
            </a:endParaRPr>
          </a:p>
        </p:txBody>
      </p:sp>
      <p:sp>
        <p:nvSpPr>
          <p:cNvPr id="59" name="角丸四角形 58">
            <a:extLst>
              <a:ext uri="{FF2B5EF4-FFF2-40B4-BE49-F238E27FC236}">
                <a16:creationId xmlns:a16="http://schemas.microsoft.com/office/drawing/2014/main" id="{8C514AEA-3EC3-F530-355F-DC0EE0C58A68}"/>
              </a:ext>
            </a:extLst>
          </p:cNvPr>
          <p:cNvSpPr/>
          <p:nvPr/>
        </p:nvSpPr>
        <p:spPr>
          <a:xfrm>
            <a:off x="5128161" y="4806890"/>
            <a:ext cx="1766298" cy="331632"/>
          </a:xfrm>
          <a:prstGeom prst="roundRect">
            <a:avLst/>
          </a:prstGeom>
          <a:solidFill>
            <a:schemeClr val="accent6"/>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bg1"/>
                </a:solidFill>
                <a:latin typeface="Meiryo" panose="020B0604030504040204" pitchFamily="34" charset="-128"/>
                <a:ea typeface="Meiryo" panose="020B0604030504040204" pitchFamily="34" charset="-128"/>
              </a:rPr>
              <a:t>Elasticsearch</a:t>
            </a:r>
          </a:p>
        </p:txBody>
      </p:sp>
      <p:sp>
        <p:nvSpPr>
          <p:cNvPr id="61" name="テキスト ボックス 60">
            <a:extLst>
              <a:ext uri="{FF2B5EF4-FFF2-40B4-BE49-F238E27FC236}">
                <a16:creationId xmlns:a16="http://schemas.microsoft.com/office/drawing/2014/main" id="{42FBB8A1-14C0-369A-AE94-51D6CFCB5AAA}"/>
              </a:ext>
            </a:extLst>
          </p:cNvPr>
          <p:cNvSpPr txBox="1"/>
          <p:nvPr/>
        </p:nvSpPr>
        <p:spPr>
          <a:xfrm>
            <a:off x="5856201" y="6520799"/>
            <a:ext cx="1569660" cy="369332"/>
          </a:xfrm>
          <a:prstGeom prst="rect">
            <a:avLst/>
          </a:prstGeom>
          <a:noFill/>
        </p:spPr>
        <p:txBody>
          <a:bodyPr wrap="none" rtlCol="0">
            <a:spAutoFit/>
          </a:bodyPr>
          <a:lstStyle/>
          <a:p>
            <a:r>
              <a:rPr lang="ja-JP" altLang="en-US"/>
              <a:t>統合ログ基盤</a:t>
            </a:r>
            <a:endParaRPr kumimoji="1" lang="ja-JP" altLang="en-US"/>
          </a:p>
        </p:txBody>
      </p:sp>
      <p:sp>
        <p:nvSpPr>
          <p:cNvPr id="62" name="テキスト ボックス 61">
            <a:extLst>
              <a:ext uri="{FF2B5EF4-FFF2-40B4-BE49-F238E27FC236}">
                <a16:creationId xmlns:a16="http://schemas.microsoft.com/office/drawing/2014/main" id="{41352B23-7721-8CFD-AE0F-5F485338CB05}"/>
              </a:ext>
            </a:extLst>
          </p:cNvPr>
          <p:cNvSpPr txBox="1"/>
          <p:nvPr/>
        </p:nvSpPr>
        <p:spPr>
          <a:xfrm rot="16200000">
            <a:off x="7891585" y="5002605"/>
            <a:ext cx="1121706" cy="369332"/>
          </a:xfrm>
          <a:prstGeom prst="rect">
            <a:avLst/>
          </a:prstGeom>
          <a:noFill/>
        </p:spPr>
        <p:txBody>
          <a:bodyPr wrap="square" rtlCol="0">
            <a:spAutoFit/>
          </a:bodyPr>
          <a:lstStyle/>
          <a:p>
            <a:r>
              <a:rPr kumimoji="1" lang="ja-JP" altLang="en-US"/>
              <a:t>ログ転送</a:t>
            </a:r>
          </a:p>
        </p:txBody>
      </p:sp>
      <p:cxnSp>
        <p:nvCxnSpPr>
          <p:cNvPr id="63" name="直線矢印コネクタ 62">
            <a:extLst>
              <a:ext uri="{FF2B5EF4-FFF2-40B4-BE49-F238E27FC236}">
                <a16:creationId xmlns:a16="http://schemas.microsoft.com/office/drawing/2014/main" id="{37299B5B-8C6C-81A7-F3BA-50CC4ECA3068}"/>
              </a:ext>
            </a:extLst>
          </p:cNvPr>
          <p:cNvCxnSpPr>
            <a:cxnSpLocks/>
          </p:cNvCxnSpPr>
          <p:nvPr/>
        </p:nvCxnSpPr>
        <p:spPr>
          <a:xfrm>
            <a:off x="6881132" y="4105435"/>
            <a:ext cx="1" cy="2042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下矢印 63">
            <a:extLst>
              <a:ext uri="{FF2B5EF4-FFF2-40B4-BE49-F238E27FC236}">
                <a16:creationId xmlns:a16="http://schemas.microsoft.com/office/drawing/2014/main" id="{074DEAC3-072F-5C90-F660-0B715368C3E4}"/>
              </a:ext>
            </a:extLst>
          </p:cNvPr>
          <p:cNvSpPr/>
          <p:nvPr/>
        </p:nvSpPr>
        <p:spPr>
          <a:xfrm rot="5400000">
            <a:off x="7627544" y="3835907"/>
            <a:ext cx="192906" cy="1474941"/>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descr="テキスト, ロゴ&#10;&#10;自動的に生成された説明">
            <a:extLst>
              <a:ext uri="{FF2B5EF4-FFF2-40B4-BE49-F238E27FC236}">
                <a16:creationId xmlns:a16="http://schemas.microsoft.com/office/drawing/2014/main" id="{C69AD30D-4D52-F724-3607-89758110C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668" y="4060051"/>
            <a:ext cx="2320388" cy="604271"/>
          </a:xfrm>
          <a:prstGeom prst="rect">
            <a:avLst/>
          </a:prstGeom>
        </p:spPr>
      </p:pic>
      <p:sp>
        <p:nvSpPr>
          <p:cNvPr id="66" name="角丸四角形 65">
            <a:extLst>
              <a:ext uri="{FF2B5EF4-FFF2-40B4-BE49-F238E27FC236}">
                <a16:creationId xmlns:a16="http://schemas.microsoft.com/office/drawing/2014/main" id="{8073C7B3-632D-7140-294D-0ACD477412C9}"/>
              </a:ext>
            </a:extLst>
          </p:cNvPr>
          <p:cNvSpPr/>
          <p:nvPr/>
        </p:nvSpPr>
        <p:spPr>
          <a:xfrm>
            <a:off x="1408484" y="4877282"/>
            <a:ext cx="2320388" cy="69506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400" dirty="0">
                <a:solidFill>
                  <a:schemeClr val="tx1"/>
                </a:solidFill>
                <a:latin typeface="Meiryo" panose="020B0604030504040204" pitchFamily="34" charset="-128"/>
                <a:ea typeface="Meiryo" panose="020B0604030504040204" pitchFamily="34" charset="-128"/>
              </a:rPr>
              <a:t>WASABI</a:t>
            </a:r>
            <a:r>
              <a:rPr lang="en-US" altLang="ja-JP" sz="1400">
                <a:solidFill>
                  <a:schemeClr val="tx1"/>
                </a:solidFill>
                <a:latin typeface="Meiryo" panose="020B0604030504040204" pitchFamily="34" charset="-128"/>
                <a:ea typeface="Meiryo" panose="020B0604030504040204" pitchFamily="34" charset="-128"/>
              </a:rPr>
              <a:t>(ob</a:t>
            </a:r>
            <a:r>
              <a:rPr lang="ja-JP" altLang="en-US" sz="1400">
                <a:solidFill>
                  <a:schemeClr val="tx1"/>
                </a:solidFill>
                <a:latin typeface="Meiryo" panose="020B0604030504040204" pitchFamily="34" charset="-128"/>
                <a:ea typeface="Meiryo" panose="020B0604030504040204" pitchFamily="34" charset="-128"/>
              </a:rPr>
              <a:t>ストレージ</a:t>
            </a:r>
            <a:r>
              <a:rPr lang="en-US" altLang="ja-JP" sz="1400">
                <a:solidFill>
                  <a:schemeClr val="tx1"/>
                </a:solidFill>
                <a:latin typeface="Meiryo" panose="020B0604030504040204" pitchFamily="34" charset="-128"/>
                <a:ea typeface="Meiryo" panose="020B0604030504040204" pitchFamily="34" charset="-128"/>
              </a:rPr>
              <a:t>)</a:t>
            </a:r>
          </a:p>
          <a:p>
            <a:pPr algn="ctr"/>
            <a:r>
              <a:rPr lang="ja-JP" altLang="en-US" sz="1400">
                <a:solidFill>
                  <a:schemeClr val="tx1"/>
                </a:solidFill>
                <a:latin typeface="Meiryo" panose="020B0604030504040204" pitchFamily="34" charset="-128"/>
                <a:ea typeface="Meiryo" panose="020B0604030504040204" pitchFamily="34" charset="-128"/>
              </a:rPr>
              <a:t>統合ログ基盤専用クレデンシャル</a:t>
            </a:r>
          </a:p>
        </p:txBody>
      </p:sp>
      <p:sp>
        <p:nvSpPr>
          <p:cNvPr id="67" name="角丸四角形 66">
            <a:extLst>
              <a:ext uri="{FF2B5EF4-FFF2-40B4-BE49-F238E27FC236}">
                <a16:creationId xmlns:a16="http://schemas.microsoft.com/office/drawing/2014/main" id="{C0B48C51-59AD-8E2B-9A46-A60ED119F91A}"/>
              </a:ext>
            </a:extLst>
          </p:cNvPr>
          <p:cNvSpPr/>
          <p:nvPr/>
        </p:nvSpPr>
        <p:spPr>
          <a:xfrm>
            <a:off x="1425646" y="5785310"/>
            <a:ext cx="2303226" cy="7198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400" dirty="0">
                <a:solidFill>
                  <a:schemeClr val="tx1"/>
                </a:solidFill>
                <a:latin typeface="Meiryo" panose="020B0604030504040204" pitchFamily="34" charset="-128"/>
                <a:ea typeface="Meiryo" panose="020B0604030504040204" pitchFamily="34" charset="-128"/>
              </a:rPr>
              <a:t>Hadoop</a:t>
            </a:r>
            <a:r>
              <a:rPr lang="ja-JP" altLang="en-US" sz="1400">
                <a:solidFill>
                  <a:schemeClr val="tx1"/>
                </a:solidFill>
                <a:latin typeface="Meiryo" panose="020B0604030504040204" pitchFamily="34" charset="-128"/>
                <a:ea typeface="Meiryo" panose="020B0604030504040204" pitchFamily="34" charset="-128"/>
              </a:rPr>
              <a:t>クラスタ</a:t>
            </a:r>
            <a:r>
              <a:rPr lang="en-US" altLang="ja-JP" sz="1400">
                <a:solidFill>
                  <a:schemeClr val="tx1"/>
                </a:solidFill>
                <a:latin typeface="Meiryo" panose="020B0604030504040204" pitchFamily="34" charset="-128"/>
                <a:ea typeface="Meiryo" panose="020B0604030504040204" pitchFamily="34" charset="-128"/>
              </a:rPr>
              <a:t>(DB)</a:t>
            </a:r>
          </a:p>
          <a:p>
            <a:pPr algn="ctr"/>
            <a:r>
              <a:rPr lang="ja-JP" altLang="en-US" sz="1400">
                <a:solidFill>
                  <a:schemeClr val="tx1"/>
                </a:solidFill>
                <a:latin typeface="Meiryo" panose="020B0604030504040204" pitchFamily="34" charset="-128"/>
                <a:ea typeface="Meiryo" panose="020B0604030504040204" pitchFamily="34" charset="-128"/>
              </a:rPr>
              <a:t>統合ログ基盤専用領域</a:t>
            </a:r>
          </a:p>
        </p:txBody>
      </p:sp>
      <p:grpSp>
        <p:nvGrpSpPr>
          <p:cNvPr id="68" name="グループ化 67">
            <a:extLst>
              <a:ext uri="{FF2B5EF4-FFF2-40B4-BE49-F238E27FC236}">
                <a16:creationId xmlns:a16="http://schemas.microsoft.com/office/drawing/2014/main" id="{7576AB9A-13FE-CD86-756C-D41768820C2C}"/>
              </a:ext>
            </a:extLst>
          </p:cNvPr>
          <p:cNvGrpSpPr/>
          <p:nvPr/>
        </p:nvGrpSpPr>
        <p:grpSpPr>
          <a:xfrm>
            <a:off x="1733403" y="3301607"/>
            <a:ext cx="347640" cy="376958"/>
            <a:chOff x="3846786" y="115614"/>
            <a:chExt cx="567134" cy="754720"/>
          </a:xfrm>
        </p:grpSpPr>
        <p:sp>
          <p:nvSpPr>
            <p:cNvPr id="69" name="円/楕円 68">
              <a:extLst>
                <a:ext uri="{FF2B5EF4-FFF2-40B4-BE49-F238E27FC236}">
                  <a16:creationId xmlns:a16="http://schemas.microsoft.com/office/drawing/2014/main" id="{6D86F32E-7FF5-1AEA-3BA9-6CB5485CCA42}"/>
                </a:ext>
              </a:extLst>
            </p:cNvPr>
            <p:cNvSpPr/>
            <p:nvPr/>
          </p:nvSpPr>
          <p:spPr>
            <a:xfrm>
              <a:off x="3846786" y="115614"/>
              <a:ext cx="567134" cy="5671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70" name="三角形 69">
              <a:extLst>
                <a:ext uri="{FF2B5EF4-FFF2-40B4-BE49-F238E27FC236}">
                  <a16:creationId xmlns:a16="http://schemas.microsoft.com/office/drawing/2014/main" id="{693605B0-040D-B280-D51C-6A2335833185}"/>
                </a:ext>
              </a:extLst>
            </p:cNvPr>
            <p:cNvSpPr/>
            <p:nvPr/>
          </p:nvSpPr>
          <p:spPr>
            <a:xfrm>
              <a:off x="3867383" y="399181"/>
              <a:ext cx="546537" cy="471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71" name="グループ化 70">
            <a:extLst>
              <a:ext uri="{FF2B5EF4-FFF2-40B4-BE49-F238E27FC236}">
                <a16:creationId xmlns:a16="http://schemas.microsoft.com/office/drawing/2014/main" id="{6254CCF7-64CD-34C0-AB84-128808CAFE41}"/>
              </a:ext>
            </a:extLst>
          </p:cNvPr>
          <p:cNvGrpSpPr/>
          <p:nvPr/>
        </p:nvGrpSpPr>
        <p:grpSpPr>
          <a:xfrm>
            <a:off x="2139515" y="3460787"/>
            <a:ext cx="347640" cy="376958"/>
            <a:chOff x="3846786" y="115614"/>
            <a:chExt cx="567134" cy="754720"/>
          </a:xfrm>
        </p:grpSpPr>
        <p:sp>
          <p:nvSpPr>
            <p:cNvPr id="72" name="円/楕円 71">
              <a:extLst>
                <a:ext uri="{FF2B5EF4-FFF2-40B4-BE49-F238E27FC236}">
                  <a16:creationId xmlns:a16="http://schemas.microsoft.com/office/drawing/2014/main" id="{70CF9C65-97A2-7DD4-3B62-ABE5E0F78E66}"/>
                </a:ext>
              </a:extLst>
            </p:cNvPr>
            <p:cNvSpPr/>
            <p:nvPr/>
          </p:nvSpPr>
          <p:spPr>
            <a:xfrm>
              <a:off x="3846786" y="115614"/>
              <a:ext cx="567134" cy="5671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73" name="三角形 72">
              <a:extLst>
                <a:ext uri="{FF2B5EF4-FFF2-40B4-BE49-F238E27FC236}">
                  <a16:creationId xmlns:a16="http://schemas.microsoft.com/office/drawing/2014/main" id="{830ED601-5A49-0761-7DF4-62729AA0D53B}"/>
                </a:ext>
              </a:extLst>
            </p:cNvPr>
            <p:cNvSpPr/>
            <p:nvPr/>
          </p:nvSpPr>
          <p:spPr>
            <a:xfrm>
              <a:off x="3867383" y="399181"/>
              <a:ext cx="546537" cy="471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74" name="グループ化 73">
            <a:extLst>
              <a:ext uri="{FF2B5EF4-FFF2-40B4-BE49-F238E27FC236}">
                <a16:creationId xmlns:a16="http://schemas.microsoft.com/office/drawing/2014/main" id="{42A4E784-0740-B8E8-0E56-1E1E260F12AF}"/>
              </a:ext>
            </a:extLst>
          </p:cNvPr>
          <p:cNvGrpSpPr/>
          <p:nvPr/>
        </p:nvGrpSpPr>
        <p:grpSpPr>
          <a:xfrm>
            <a:off x="2586958" y="3298978"/>
            <a:ext cx="347640" cy="376958"/>
            <a:chOff x="3846786" y="115614"/>
            <a:chExt cx="567134" cy="754720"/>
          </a:xfrm>
        </p:grpSpPr>
        <p:sp>
          <p:nvSpPr>
            <p:cNvPr id="75" name="円/楕円 74">
              <a:extLst>
                <a:ext uri="{FF2B5EF4-FFF2-40B4-BE49-F238E27FC236}">
                  <a16:creationId xmlns:a16="http://schemas.microsoft.com/office/drawing/2014/main" id="{1933C1C6-E691-F740-D107-4FDF2A7C553F}"/>
                </a:ext>
              </a:extLst>
            </p:cNvPr>
            <p:cNvSpPr/>
            <p:nvPr/>
          </p:nvSpPr>
          <p:spPr>
            <a:xfrm>
              <a:off x="3846786" y="115614"/>
              <a:ext cx="567134" cy="5671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76" name="三角形 75">
              <a:extLst>
                <a:ext uri="{FF2B5EF4-FFF2-40B4-BE49-F238E27FC236}">
                  <a16:creationId xmlns:a16="http://schemas.microsoft.com/office/drawing/2014/main" id="{AA83A427-D87E-185B-98E2-0653520EE3CD}"/>
                </a:ext>
              </a:extLst>
            </p:cNvPr>
            <p:cNvSpPr/>
            <p:nvPr/>
          </p:nvSpPr>
          <p:spPr>
            <a:xfrm>
              <a:off x="3867383" y="399181"/>
              <a:ext cx="546537" cy="471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78" name="グループ化 77">
            <a:extLst>
              <a:ext uri="{FF2B5EF4-FFF2-40B4-BE49-F238E27FC236}">
                <a16:creationId xmlns:a16="http://schemas.microsoft.com/office/drawing/2014/main" id="{A05E8370-1E8F-67B2-BAA9-589CA6BD8751}"/>
              </a:ext>
            </a:extLst>
          </p:cNvPr>
          <p:cNvGrpSpPr/>
          <p:nvPr/>
        </p:nvGrpSpPr>
        <p:grpSpPr>
          <a:xfrm>
            <a:off x="3046912" y="3460787"/>
            <a:ext cx="347640" cy="376958"/>
            <a:chOff x="3846786" y="115614"/>
            <a:chExt cx="567134" cy="754720"/>
          </a:xfrm>
        </p:grpSpPr>
        <p:sp>
          <p:nvSpPr>
            <p:cNvPr id="79" name="円/楕円 78">
              <a:extLst>
                <a:ext uri="{FF2B5EF4-FFF2-40B4-BE49-F238E27FC236}">
                  <a16:creationId xmlns:a16="http://schemas.microsoft.com/office/drawing/2014/main" id="{5F709E49-90D3-324F-179B-EFD63649F28D}"/>
                </a:ext>
              </a:extLst>
            </p:cNvPr>
            <p:cNvSpPr/>
            <p:nvPr/>
          </p:nvSpPr>
          <p:spPr>
            <a:xfrm>
              <a:off x="3846786" y="115614"/>
              <a:ext cx="567134" cy="5671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0" name="三角形 79">
              <a:extLst>
                <a:ext uri="{FF2B5EF4-FFF2-40B4-BE49-F238E27FC236}">
                  <a16:creationId xmlns:a16="http://schemas.microsoft.com/office/drawing/2014/main" id="{AC97A88E-F66D-A1C4-D909-A6A25E9F138E}"/>
                </a:ext>
              </a:extLst>
            </p:cNvPr>
            <p:cNvSpPr/>
            <p:nvPr/>
          </p:nvSpPr>
          <p:spPr>
            <a:xfrm>
              <a:off x="3867383" y="399181"/>
              <a:ext cx="546537" cy="471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81" name="下矢印 80">
            <a:extLst>
              <a:ext uri="{FF2B5EF4-FFF2-40B4-BE49-F238E27FC236}">
                <a16:creationId xmlns:a16="http://schemas.microsoft.com/office/drawing/2014/main" id="{7CBE7AFE-C32E-99E6-3C30-4BDC82088308}"/>
              </a:ext>
            </a:extLst>
          </p:cNvPr>
          <p:cNvSpPr/>
          <p:nvPr/>
        </p:nvSpPr>
        <p:spPr>
          <a:xfrm>
            <a:off x="2487155" y="3847090"/>
            <a:ext cx="203493" cy="280255"/>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下矢印 81">
            <a:extLst>
              <a:ext uri="{FF2B5EF4-FFF2-40B4-BE49-F238E27FC236}">
                <a16:creationId xmlns:a16="http://schemas.microsoft.com/office/drawing/2014/main" id="{F85EFD19-2544-438E-73B2-CBBAA1EE3819}"/>
              </a:ext>
            </a:extLst>
          </p:cNvPr>
          <p:cNvSpPr/>
          <p:nvPr/>
        </p:nvSpPr>
        <p:spPr>
          <a:xfrm rot="16200000">
            <a:off x="4197298" y="2967218"/>
            <a:ext cx="192906" cy="1474941"/>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a:extLst>
              <a:ext uri="{FF2B5EF4-FFF2-40B4-BE49-F238E27FC236}">
                <a16:creationId xmlns:a16="http://schemas.microsoft.com/office/drawing/2014/main" id="{D1311334-5D11-2E40-306C-5E90901045F0}"/>
              </a:ext>
            </a:extLst>
          </p:cNvPr>
          <p:cNvCxnSpPr>
            <a:stCxn id="65" idx="2"/>
            <a:endCxn id="66" idx="0"/>
          </p:cNvCxnSpPr>
          <p:nvPr/>
        </p:nvCxnSpPr>
        <p:spPr>
          <a:xfrm>
            <a:off x="2565862" y="4664322"/>
            <a:ext cx="2816" cy="2129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F4F738F2-464E-1339-D618-74A87A71F2B7}"/>
              </a:ext>
            </a:extLst>
          </p:cNvPr>
          <p:cNvCxnSpPr>
            <a:cxnSpLocks/>
            <a:endCxn id="66" idx="3"/>
          </p:cNvCxnSpPr>
          <p:nvPr/>
        </p:nvCxnSpPr>
        <p:spPr>
          <a:xfrm flipH="1">
            <a:off x="3728872" y="3957730"/>
            <a:ext cx="1290902" cy="12670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82EEF860-80B5-64FC-A5D7-95E22F31A865}"/>
              </a:ext>
            </a:extLst>
          </p:cNvPr>
          <p:cNvCxnSpPr>
            <a:cxnSpLocks/>
            <a:endCxn id="66" idx="3"/>
          </p:cNvCxnSpPr>
          <p:nvPr/>
        </p:nvCxnSpPr>
        <p:spPr>
          <a:xfrm flipH="1">
            <a:off x="3728872" y="5224816"/>
            <a:ext cx="131291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0447CC9-C5E1-5228-9716-1F023C543371}"/>
              </a:ext>
            </a:extLst>
          </p:cNvPr>
          <p:cNvCxnSpPr>
            <a:cxnSpLocks/>
            <a:endCxn id="67" idx="3"/>
          </p:cNvCxnSpPr>
          <p:nvPr/>
        </p:nvCxnSpPr>
        <p:spPr>
          <a:xfrm flipH="1">
            <a:off x="3728872" y="5224816"/>
            <a:ext cx="1302350" cy="9204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91E60B28-F95A-FBD4-E59A-C720B442A7E1}"/>
              </a:ext>
            </a:extLst>
          </p:cNvPr>
          <p:cNvCxnSpPr>
            <a:cxnSpLocks/>
            <a:endCxn id="67" idx="3"/>
          </p:cNvCxnSpPr>
          <p:nvPr/>
        </p:nvCxnSpPr>
        <p:spPr>
          <a:xfrm flipH="1">
            <a:off x="3728872" y="3970450"/>
            <a:ext cx="1290902" cy="21747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表 5">
            <a:extLst>
              <a:ext uri="{FF2B5EF4-FFF2-40B4-BE49-F238E27FC236}">
                <a16:creationId xmlns:a16="http://schemas.microsoft.com/office/drawing/2014/main" id="{6B06B6F9-E80E-1717-E80B-D30A04220BC3}"/>
              </a:ext>
            </a:extLst>
          </p:cNvPr>
          <p:cNvGraphicFramePr>
            <a:graphicFrameLocks noGrp="1"/>
          </p:cNvGraphicFramePr>
          <p:nvPr>
            <p:extLst>
              <p:ext uri="{D42A27DB-BD31-4B8C-83A1-F6EECF244321}">
                <p14:modId xmlns:p14="http://schemas.microsoft.com/office/powerpoint/2010/main" val="3367148857"/>
              </p:ext>
            </p:extLst>
          </p:nvPr>
        </p:nvGraphicFramePr>
        <p:xfrm>
          <a:off x="612000" y="1227290"/>
          <a:ext cx="6296053" cy="1024890"/>
        </p:xfrm>
        <a:graphic>
          <a:graphicData uri="http://schemas.openxmlformats.org/drawingml/2006/table">
            <a:tbl>
              <a:tblPr/>
              <a:tblGrid>
                <a:gridCol w="6296053">
                  <a:extLst>
                    <a:ext uri="{9D8B030D-6E8A-4147-A177-3AD203B41FA5}">
                      <a16:colId xmlns:a16="http://schemas.microsoft.com/office/drawing/2014/main" val="770003152"/>
                    </a:ext>
                  </a:extLst>
                </a:gridCol>
              </a:tblGrid>
              <a:tr h="228600">
                <a:tc>
                  <a:txBody>
                    <a:bodyPr/>
                    <a:lstStyle/>
                    <a:p>
                      <a:pPr algn="l"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目的</a:t>
                      </a: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p>
                    <a:p>
                      <a:pPr algn="l" fontAlgn="ctr"/>
                      <a:r>
                        <a:rPr lang="ja-JP" altLang="en-US" sz="1600" b="0" i="0" u="none" strike="noStrike" dirty="0">
                          <a:solidFill>
                            <a:schemeClr val="tx1">
                              <a:lumMod val="50000"/>
                              <a:lumOff val="50000"/>
                            </a:schemeClr>
                          </a:solidFill>
                          <a:effectLst/>
                          <a:latin typeface="游ゴシック" panose="020B0400000000000000" pitchFamily="50" charset="-128"/>
                          <a:ea typeface="游ゴシック" panose="020B0400000000000000" pitchFamily="50" charset="-128"/>
                        </a:rPr>
                        <a:t>セキュリティ侵害、事故発生時の調査のため</a:t>
                      </a:r>
                      <a:r>
                        <a:rPr lang="en-US" altLang="ja-JP" sz="1600" b="0" i="0" u="none" strike="noStrike" dirty="0">
                          <a:solidFill>
                            <a:schemeClr val="tx1">
                              <a:lumMod val="50000"/>
                              <a:lumOff val="50000"/>
                            </a:schemeClr>
                          </a:solidFill>
                          <a:effectLst/>
                          <a:latin typeface="游ゴシック" panose="020B0400000000000000" pitchFamily="50" charset="-128"/>
                          <a:ea typeface="游ゴシック" panose="020B0400000000000000" pitchFamily="50" charset="-128"/>
                        </a:rPr>
                        <a:t>【</a:t>
                      </a:r>
                      <a:r>
                        <a:rPr lang="ja-JP" altLang="en-US" sz="1600" b="0" i="0" u="none" strike="noStrike" dirty="0">
                          <a:solidFill>
                            <a:schemeClr val="tx1">
                              <a:lumMod val="50000"/>
                              <a:lumOff val="50000"/>
                            </a:schemeClr>
                          </a:solidFill>
                          <a:effectLst/>
                          <a:latin typeface="游ゴシック" panose="020B0400000000000000" pitchFamily="50" charset="-128"/>
                          <a:ea typeface="游ゴシック" panose="020B0400000000000000" pitchFamily="50" charset="-128"/>
                        </a:rPr>
                        <a:t>調査</a:t>
                      </a:r>
                      <a:r>
                        <a:rPr lang="en-US" altLang="ja-JP" sz="1600" b="0" i="0" u="none" strike="noStrike" dirty="0">
                          <a:solidFill>
                            <a:schemeClr val="tx1">
                              <a:lumMod val="50000"/>
                              <a:lumOff val="50000"/>
                            </a:schemeClr>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noFill/>
                  </a:tcPr>
                </a:tc>
                <a:extLst>
                  <a:ext uri="{0D108BD9-81ED-4DB2-BD59-A6C34878D82A}">
                    <a16:rowId xmlns:a16="http://schemas.microsoft.com/office/drawing/2014/main" val="3141255846"/>
                  </a:ext>
                </a:extLst>
              </a:tr>
              <a:tr h="228600">
                <a:tc>
                  <a:txBody>
                    <a:bodyPr/>
                    <a:lstStyle/>
                    <a:p>
                      <a:pPr algn="l" fontAlgn="ctr"/>
                      <a:r>
                        <a:rPr lang="ja-JP" altLang="en-US" sz="1600" b="0" i="0" u="none" strike="noStrike" dirty="0">
                          <a:solidFill>
                            <a:schemeClr val="tx1">
                              <a:lumMod val="50000"/>
                              <a:lumOff val="50000"/>
                            </a:schemeClr>
                          </a:solidFill>
                          <a:effectLst/>
                          <a:latin typeface="游ゴシック" panose="020B0400000000000000" pitchFamily="50" charset="-128"/>
                          <a:ea typeface="游ゴシック" panose="020B0400000000000000" pitchFamily="50" charset="-128"/>
                        </a:rPr>
                        <a:t>サービスの安定提供のための状況監視のため</a:t>
                      </a:r>
                      <a:r>
                        <a:rPr lang="en-US" altLang="ja-JP" sz="1600" b="0" i="0" u="none" strike="noStrike" dirty="0">
                          <a:solidFill>
                            <a:schemeClr val="tx1">
                              <a:lumMod val="50000"/>
                              <a:lumOff val="50000"/>
                            </a:schemeClr>
                          </a:solidFill>
                          <a:effectLst/>
                          <a:latin typeface="游ゴシック" panose="020B0400000000000000" pitchFamily="50" charset="-128"/>
                          <a:ea typeface="游ゴシック" panose="020B0400000000000000" pitchFamily="50" charset="-128"/>
                        </a:rPr>
                        <a:t>【</a:t>
                      </a:r>
                      <a:r>
                        <a:rPr lang="ja-JP" altLang="en-US" sz="1600" b="0" i="0" u="none" strike="noStrike" dirty="0">
                          <a:solidFill>
                            <a:schemeClr val="tx1">
                              <a:lumMod val="50000"/>
                              <a:lumOff val="50000"/>
                            </a:schemeClr>
                          </a:solidFill>
                          <a:effectLst/>
                          <a:latin typeface="游ゴシック" panose="020B0400000000000000" pitchFamily="50" charset="-128"/>
                          <a:ea typeface="游ゴシック" panose="020B0400000000000000" pitchFamily="50" charset="-128"/>
                        </a:rPr>
                        <a:t>監視・予測</a:t>
                      </a:r>
                      <a:r>
                        <a:rPr lang="en-US" altLang="ja-JP" sz="1600" b="0" i="0" u="none" strike="noStrike" dirty="0">
                          <a:solidFill>
                            <a:schemeClr val="tx1">
                              <a:lumMod val="50000"/>
                              <a:lumOff val="50000"/>
                            </a:schemeClr>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noFill/>
                  </a:tcPr>
                </a:tc>
                <a:extLst>
                  <a:ext uri="{0D108BD9-81ED-4DB2-BD59-A6C34878D82A}">
                    <a16:rowId xmlns:a16="http://schemas.microsoft.com/office/drawing/2014/main" val="3475813982"/>
                  </a:ext>
                </a:extLst>
              </a:tr>
              <a:tr h="228600">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サービスレベル向上、新機能開発に向けた情報収集のため</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活用</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noFill/>
                  </a:tcPr>
                </a:tc>
                <a:extLst>
                  <a:ext uri="{0D108BD9-81ED-4DB2-BD59-A6C34878D82A}">
                    <a16:rowId xmlns:a16="http://schemas.microsoft.com/office/drawing/2014/main" val="3098744594"/>
                  </a:ext>
                </a:extLst>
              </a:tr>
            </a:tbl>
          </a:graphicData>
        </a:graphic>
      </p:graphicFrame>
    </p:spTree>
    <p:extLst>
      <p:ext uri="{BB962C8B-B14F-4D97-AF65-F5344CB8AC3E}">
        <p14:creationId xmlns:p14="http://schemas.microsoft.com/office/powerpoint/2010/main" val="3301750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pPr/>
              <a:t>13</a:t>
            </a:fld>
            <a:endParaRPr lang="en-US" altLang="ja-JP" dirty="0"/>
          </a:p>
        </p:txBody>
      </p:sp>
      <p:sp>
        <p:nvSpPr>
          <p:cNvPr id="8" name="正方形/長方形 7"/>
          <p:cNvSpPr/>
          <p:nvPr/>
        </p:nvSpPr>
        <p:spPr>
          <a:xfrm>
            <a:off x="1440000" y="1800000"/>
            <a:ext cx="6264000" cy="39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solidFill>
                  <a:schemeClr val="tx1"/>
                </a:solidFill>
                <a:latin typeface="+mn-ea"/>
              </a:rPr>
              <a:t>データ</a:t>
            </a:r>
            <a:endParaRPr lang="en-US" altLang="ja-JP" sz="4800" dirty="0">
              <a:solidFill>
                <a:schemeClr val="tx1"/>
              </a:solidFill>
              <a:latin typeface="+mn-ea"/>
            </a:endParaRPr>
          </a:p>
        </p:txBody>
      </p:sp>
    </p:spTree>
    <p:extLst>
      <p:ext uri="{BB962C8B-B14F-4D97-AF65-F5344CB8AC3E}">
        <p14:creationId xmlns:p14="http://schemas.microsoft.com/office/powerpoint/2010/main" val="2029712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half" idx="10"/>
          </p:nvPr>
        </p:nvSpPr>
        <p:spPr>
          <a:xfrm>
            <a:off x="612000" y="1260000"/>
            <a:ext cx="7920000" cy="4594262"/>
          </a:xfrm>
        </p:spPr>
        <p:txBody>
          <a:bodyPr/>
          <a:lstStyle/>
          <a:p>
            <a:pPr>
              <a:buFont typeface="Arial" panose="020B0604020202020204" pitchFamily="34" charset="0"/>
              <a:buChar char="•"/>
            </a:pPr>
            <a:r>
              <a:rPr lang="ja-JP" altLang="en-US" dirty="0"/>
              <a:t>対象サービス</a:t>
            </a:r>
            <a:endParaRPr lang="en-US" altLang="ja-JP" dirty="0"/>
          </a:p>
          <a:p>
            <a:pPr lvl="1">
              <a:buFont typeface="Arial" panose="020B0604020202020204" pitchFamily="34" charset="0"/>
              <a:buChar char="•"/>
            </a:pPr>
            <a:r>
              <a:rPr lang="en-US" altLang="ja-JP" dirty="0"/>
              <a:t>CiNii</a:t>
            </a:r>
            <a:r>
              <a:rPr lang="ja-JP" altLang="en-US" dirty="0"/>
              <a:t>（検索基盤）（データの</a:t>
            </a:r>
            <a:r>
              <a:rPr lang="en-US" altLang="ja-JP" dirty="0"/>
              <a:t>99%</a:t>
            </a:r>
            <a:r>
              <a:rPr lang="ja-JP" altLang="en-US" dirty="0"/>
              <a:t>）</a:t>
            </a:r>
            <a:endParaRPr lang="en-US" altLang="ja-JP" dirty="0"/>
          </a:p>
          <a:p>
            <a:pPr lvl="1">
              <a:buFont typeface="Arial" panose="020B0604020202020204" pitchFamily="34" charset="0"/>
              <a:buChar char="•"/>
            </a:pPr>
            <a:r>
              <a:rPr lang="ja-JP" altLang="en-US" dirty="0"/>
              <a:t>学認</a:t>
            </a:r>
            <a:r>
              <a:rPr lang="en-US" altLang="ja-JP" dirty="0"/>
              <a:t>RDM</a:t>
            </a:r>
            <a:r>
              <a:rPr lang="ja-JP" altLang="en-US" dirty="0"/>
              <a:t>解析機能（解析基盤）</a:t>
            </a:r>
            <a:endParaRPr lang="en-US" altLang="ja-JP" dirty="0"/>
          </a:p>
          <a:p>
            <a:pPr lvl="1">
              <a:buFont typeface="Arial" panose="020B0604020202020204" pitchFamily="34" charset="0"/>
              <a:buChar char="•"/>
            </a:pPr>
            <a:r>
              <a:rPr lang="ja-JP" altLang="en-US" dirty="0"/>
              <a:t>学認</a:t>
            </a:r>
            <a:r>
              <a:rPr lang="en-US" altLang="ja-JP" dirty="0"/>
              <a:t>LMS</a:t>
            </a:r>
            <a:r>
              <a:rPr lang="ja-JP" altLang="en-US" dirty="0"/>
              <a:t>（人材育成基盤）</a:t>
            </a:r>
            <a:endParaRPr lang="en-US" altLang="ja-JP" dirty="0"/>
          </a:p>
          <a:p>
            <a:pPr lvl="1">
              <a:buFont typeface="Arial" panose="020B0604020202020204" pitchFamily="34" charset="0"/>
              <a:buChar char="•"/>
            </a:pPr>
            <a:r>
              <a:rPr lang="en-US" altLang="ja-JP" dirty="0"/>
              <a:t>JDcat</a:t>
            </a:r>
          </a:p>
          <a:p>
            <a:pPr>
              <a:buFont typeface="Arial" panose="020B0604020202020204" pitchFamily="34" charset="0"/>
              <a:buChar char="•"/>
            </a:pPr>
            <a:r>
              <a:rPr lang="ja-JP" altLang="en-US" dirty="0"/>
              <a:t>対象ログ</a:t>
            </a:r>
            <a:endParaRPr lang="en-US" altLang="ja-JP" dirty="0"/>
          </a:p>
          <a:p>
            <a:pPr lvl="1">
              <a:buFont typeface="Arial" panose="020B0604020202020204" pitchFamily="34" charset="0"/>
              <a:buChar char="•"/>
            </a:pPr>
            <a:r>
              <a:rPr lang="ja-JP" altLang="en-US" dirty="0"/>
              <a:t>コード</a:t>
            </a:r>
            <a:r>
              <a:rPr lang="en-US" altLang="ja-JP" dirty="0"/>
              <a:t>200</a:t>
            </a:r>
            <a:r>
              <a:rPr lang="ja-JP" altLang="en-US" dirty="0"/>
              <a:t>のもの</a:t>
            </a:r>
            <a:r>
              <a:rPr lang="en-US" altLang="ja-JP" dirty="0"/>
              <a:t>※</a:t>
            </a:r>
          </a:p>
          <a:p>
            <a:pPr lvl="1">
              <a:buFont typeface="Arial" panose="020B0604020202020204" pitchFamily="34" charset="0"/>
              <a:buChar char="•"/>
            </a:pPr>
            <a:r>
              <a:rPr lang="ja-JP" altLang="en-US" dirty="0"/>
              <a:t>ボットアクセスでないもの</a:t>
            </a:r>
            <a:endParaRPr lang="en-US" altLang="ja-JP" dirty="0"/>
          </a:p>
          <a:p>
            <a:pPr lvl="1">
              <a:buFont typeface="Arial" panose="020B0604020202020204" pitchFamily="34" charset="0"/>
              <a:buChar char="•"/>
            </a:pPr>
            <a:r>
              <a:rPr lang="ja-JP" altLang="en-US" dirty="0"/>
              <a:t>画面構成の部品読み込みでないもの</a:t>
            </a:r>
            <a:endParaRPr lang="en-US" altLang="ja-JP" dirty="0"/>
          </a:p>
          <a:p>
            <a:pPr>
              <a:buFont typeface="Arial" panose="020B0604020202020204" pitchFamily="34" charset="0"/>
              <a:buChar char="•"/>
            </a:pPr>
            <a:r>
              <a:rPr lang="ja-JP" altLang="en-US" dirty="0"/>
              <a:t>対象期間</a:t>
            </a:r>
            <a:endParaRPr lang="en-US" altLang="ja-JP" dirty="0"/>
          </a:p>
          <a:p>
            <a:pPr lvl="1">
              <a:buFont typeface="Arial" panose="020B0604020202020204" pitchFamily="34" charset="0"/>
              <a:buChar char="•"/>
            </a:pPr>
            <a:r>
              <a:rPr lang="en-US" altLang="ja-JP" dirty="0"/>
              <a:t>2023/10/1 ~ 2023/12/25 </a:t>
            </a:r>
            <a:r>
              <a:rPr lang="ja-JP" altLang="en-US" dirty="0"/>
              <a:t>（一部データを除く）</a:t>
            </a:r>
            <a:endParaRPr lang="en-US" altLang="ja-JP" dirty="0"/>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14</a:t>
            </a:fld>
            <a:endParaRPr lang="en-US" altLang="ja-JP" dirty="0"/>
          </a:p>
        </p:txBody>
      </p:sp>
      <p:sp>
        <p:nvSpPr>
          <p:cNvPr id="2" name="タイトル 1"/>
          <p:cNvSpPr>
            <a:spLocks noGrp="1"/>
          </p:cNvSpPr>
          <p:nvPr>
            <p:ph type="title"/>
          </p:nvPr>
        </p:nvSpPr>
        <p:spPr/>
        <p:txBody>
          <a:bodyPr>
            <a:normAutofit/>
          </a:bodyPr>
          <a:lstStyle/>
          <a:p>
            <a:r>
              <a:rPr lang="ja-JP" altLang="en-US" dirty="0"/>
              <a:t>対象としたデータ</a:t>
            </a:r>
          </a:p>
        </p:txBody>
      </p:sp>
      <p:sp>
        <p:nvSpPr>
          <p:cNvPr id="3" name="テキスト ボックス 2">
            <a:extLst>
              <a:ext uri="{FF2B5EF4-FFF2-40B4-BE49-F238E27FC236}">
                <a16:creationId xmlns:a16="http://schemas.microsoft.com/office/drawing/2014/main" id="{FD3D5B1E-1A47-DC5E-4FD1-51FCA48BF96B}"/>
              </a:ext>
            </a:extLst>
          </p:cNvPr>
          <p:cNvSpPr txBox="1"/>
          <p:nvPr/>
        </p:nvSpPr>
        <p:spPr>
          <a:xfrm>
            <a:off x="1940131" y="5941668"/>
            <a:ext cx="6591869" cy="646331"/>
          </a:xfrm>
          <a:prstGeom prst="rect">
            <a:avLst/>
          </a:prstGeom>
          <a:noFill/>
          <a:ln>
            <a:solidFill>
              <a:schemeClr val="tx1"/>
            </a:solidFill>
          </a:ln>
        </p:spPr>
        <p:txBody>
          <a:bodyPr wrap="none" rtlCol="0">
            <a:spAutoFit/>
          </a:bodyPr>
          <a:lstStyle/>
          <a:p>
            <a:r>
              <a:rPr kumimoji="1" lang="en-US" altLang="ja-JP"/>
              <a:t>※</a:t>
            </a:r>
            <a:r>
              <a:rPr kumimoji="1" lang="ja-JP" altLang="en-US"/>
              <a:t>レジュメでは</a:t>
            </a:r>
            <a:r>
              <a:rPr kumimoji="1" lang="en-US" altLang="ja-JP"/>
              <a:t>"</a:t>
            </a:r>
            <a:r>
              <a:rPr kumimoji="1" lang="ja-JP" altLang="en-US"/>
              <a:t>コード</a:t>
            </a:r>
            <a:r>
              <a:rPr kumimoji="1" lang="en-US" altLang="ja-JP"/>
              <a:t>200</a:t>
            </a:r>
            <a:r>
              <a:rPr kumimoji="1" lang="ja-JP" altLang="en-US"/>
              <a:t>でないもの</a:t>
            </a:r>
            <a:r>
              <a:rPr kumimoji="1" lang="en-US" altLang="ja-JP"/>
              <a:t>"</a:t>
            </a:r>
            <a:r>
              <a:rPr lang="ja-JP" altLang="en-US"/>
              <a:t>となっているが誤記。</a:t>
            </a:r>
            <a:endParaRPr lang="en-US" altLang="ja-JP"/>
          </a:p>
          <a:p>
            <a:r>
              <a:rPr kumimoji="1" lang="ja-JP" altLang="en-US"/>
              <a:t>正：</a:t>
            </a:r>
            <a:r>
              <a:rPr kumimoji="1" lang="en-US" altLang="ja-JP"/>
              <a:t>"</a:t>
            </a:r>
            <a:r>
              <a:rPr kumimoji="1" lang="ja-JP" altLang="en-US"/>
              <a:t>コード</a:t>
            </a:r>
            <a:r>
              <a:rPr kumimoji="1" lang="en-US" altLang="ja-JP"/>
              <a:t>200</a:t>
            </a:r>
            <a:r>
              <a:rPr kumimoji="1" lang="ja-JP" altLang="en-US"/>
              <a:t>であるもの</a:t>
            </a:r>
            <a:r>
              <a:rPr kumimoji="1" lang="en-US" altLang="ja-JP"/>
              <a:t>"</a:t>
            </a:r>
            <a:endParaRPr kumimoji="1" lang="ja-JP" altLang="en-US"/>
          </a:p>
        </p:txBody>
      </p:sp>
    </p:spTree>
    <p:extLst>
      <p:ext uri="{BB962C8B-B14F-4D97-AF65-F5344CB8AC3E}">
        <p14:creationId xmlns:p14="http://schemas.microsoft.com/office/powerpoint/2010/main" val="3888742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pPr/>
              <a:t>15</a:t>
            </a:fld>
            <a:endParaRPr lang="en-US" altLang="ja-JP" dirty="0"/>
          </a:p>
        </p:txBody>
      </p:sp>
      <p:sp>
        <p:nvSpPr>
          <p:cNvPr id="8" name="正方形/長方形 7"/>
          <p:cNvSpPr/>
          <p:nvPr/>
        </p:nvSpPr>
        <p:spPr>
          <a:xfrm>
            <a:off x="1440000" y="1800000"/>
            <a:ext cx="6264000" cy="39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solidFill>
                  <a:schemeClr val="tx1"/>
                </a:solidFill>
                <a:latin typeface="+mn-ea"/>
              </a:rPr>
              <a:t>方法</a:t>
            </a:r>
            <a:endParaRPr lang="en-US" altLang="ja-JP" sz="4800" dirty="0">
              <a:solidFill>
                <a:schemeClr val="tx1"/>
              </a:solidFill>
              <a:latin typeface="+mn-ea"/>
            </a:endParaRPr>
          </a:p>
        </p:txBody>
      </p:sp>
    </p:spTree>
    <p:extLst>
      <p:ext uri="{BB962C8B-B14F-4D97-AF65-F5344CB8AC3E}">
        <p14:creationId xmlns:p14="http://schemas.microsoft.com/office/powerpoint/2010/main" val="1600928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half" idx="10"/>
          </p:nvPr>
        </p:nvSpPr>
        <p:spPr>
          <a:xfrm>
            <a:off x="612000" y="1260000"/>
            <a:ext cx="7920000" cy="4121297"/>
          </a:xfrm>
        </p:spPr>
        <p:txBody>
          <a:bodyPr/>
          <a:lstStyle/>
          <a:p>
            <a:pPr>
              <a:buFont typeface="Arial" panose="020B0604020202020204" pitchFamily="34" charset="0"/>
              <a:buChar char="•"/>
            </a:pPr>
            <a:r>
              <a:rPr lang="ja-JP" altLang="en-US" dirty="0"/>
              <a:t>アクセス</a:t>
            </a:r>
            <a:r>
              <a:rPr lang="en-US" altLang="ja-JP" dirty="0"/>
              <a:t>URI</a:t>
            </a:r>
            <a:r>
              <a:rPr lang="ja-JP" altLang="en-US" dirty="0"/>
              <a:t>にボキャブラリ（ユーザー行動を示す端的なラベル）を付与</a:t>
            </a:r>
            <a:endParaRPr lang="en-US" altLang="ja-JP" dirty="0"/>
          </a:p>
          <a:p>
            <a:pPr lvl="1">
              <a:buFont typeface="Arial" panose="020B0604020202020204" pitchFamily="34" charset="0"/>
              <a:buChar char="•"/>
            </a:pPr>
            <a:r>
              <a:rPr lang="ja-JP" altLang="en-US" dirty="0"/>
              <a:t>サービス</a:t>
            </a:r>
            <a:endParaRPr lang="en-US" altLang="ja-JP" dirty="0"/>
          </a:p>
          <a:p>
            <a:pPr lvl="1">
              <a:buFont typeface="Arial" panose="020B0604020202020204" pitchFamily="34" charset="0"/>
              <a:buChar char="•"/>
            </a:pPr>
            <a:r>
              <a:rPr lang="ja-JP" altLang="en-US" dirty="0"/>
              <a:t>主語（ロール）</a:t>
            </a:r>
            <a:endParaRPr lang="en-US" altLang="ja-JP" dirty="0"/>
          </a:p>
          <a:p>
            <a:pPr lvl="1">
              <a:buFont typeface="Arial" panose="020B0604020202020204" pitchFamily="34" charset="0"/>
              <a:buChar char="•"/>
            </a:pPr>
            <a:r>
              <a:rPr lang="ja-JP" altLang="en-US" dirty="0"/>
              <a:t>述語</a:t>
            </a:r>
            <a:endParaRPr lang="en-US" altLang="ja-JP" dirty="0"/>
          </a:p>
          <a:p>
            <a:pPr lvl="1">
              <a:buFont typeface="Arial" panose="020B0604020202020204" pitchFamily="34" charset="0"/>
              <a:buChar char="•"/>
            </a:pPr>
            <a:r>
              <a:rPr lang="ja-JP" altLang="en-US" dirty="0"/>
              <a:t>目的語</a:t>
            </a:r>
            <a:endParaRPr lang="en-US" altLang="ja-JP" dirty="0"/>
          </a:p>
          <a:p>
            <a:pPr>
              <a:buFont typeface="Arial" panose="020B0604020202020204" pitchFamily="34" charset="0"/>
              <a:buChar char="•"/>
            </a:pPr>
            <a:r>
              <a:rPr lang="ja-JP" altLang="en-US" dirty="0"/>
              <a:t>本発表で利用するものはユーザー行動に直接結びつくものだけ（レジュメとは異なる）</a:t>
            </a:r>
            <a:endParaRPr lang="en-US" altLang="ja-JP" dirty="0"/>
          </a:p>
          <a:p>
            <a:pPr>
              <a:buFont typeface="Arial" panose="020B0604020202020204" pitchFamily="34" charset="0"/>
              <a:buChar char="•"/>
            </a:pPr>
            <a:r>
              <a:rPr lang="ja-JP" altLang="en-US" dirty="0"/>
              <a:t>このボキャブラリ</a:t>
            </a:r>
            <a:r>
              <a:rPr lang="en-US" altLang="ja-JP" dirty="0"/>
              <a:t>※</a:t>
            </a:r>
            <a:r>
              <a:rPr lang="ja-JP" altLang="en-US" dirty="0"/>
              <a:t>はアクセスパターンの類型化に用いる</a:t>
            </a:r>
            <a:endParaRPr lang="en-US" altLang="ja-JP" dirty="0"/>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16</a:t>
            </a:fld>
            <a:endParaRPr lang="en-US" altLang="ja-JP" dirty="0"/>
          </a:p>
        </p:txBody>
      </p:sp>
      <p:sp>
        <p:nvSpPr>
          <p:cNvPr id="2" name="タイトル 1"/>
          <p:cNvSpPr>
            <a:spLocks noGrp="1"/>
          </p:cNvSpPr>
          <p:nvPr>
            <p:ph type="title"/>
          </p:nvPr>
        </p:nvSpPr>
        <p:spPr/>
        <p:txBody>
          <a:bodyPr>
            <a:normAutofit/>
          </a:bodyPr>
          <a:lstStyle/>
          <a:p>
            <a:r>
              <a:rPr lang="ja-JP" altLang="en-US" dirty="0"/>
              <a:t>ボキャブラリの定義</a:t>
            </a:r>
          </a:p>
        </p:txBody>
      </p:sp>
      <p:sp>
        <p:nvSpPr>
          <p:cNvPr id="3" name="テキスト ボックス 2">
            <a:extLst>
              <a:ext uri="{FF2B5EF4-FFF2-40B4-BE49-F238E27FC236}">
                <a16:creationId xmlns:a16="http://schemas.microsoft.com/office/drawing/2014/main" id="{1F8DCF2E-8DDF-B693-4E50-4B6AE318EBB3}"/>
              </a:ext>
            </a:extLst>
          </p:cNvPr>
          <p:cNvSpPr txBox="1"/>
          <p:nvPr/>
        </p:nvSpPr>
        <p:spPr>
          <a:xfrm>
            <a:off x="797838" y="5941668"/>
            <a:ext cx="7734162" cy="646331"/>
          </a:xfrm>
          <a:prstGeom prst="rect">
            <a:avLst/>
          </a:prstGeom>
          <a:noFill/>
          <a:ln>
            <a:solidFill>
              <a:schemeClr val="tx1"/>
            </a:solidFill>
          </a:ln>
        </p:spPr>
        <p:txBody>
          <a:bodyPr wrap="square" rtlCol="0">
            <a:spAutoFit/>
          </a:bodyPr>
          <a:lstStyle/>
          <a:p>
            <a:r>
              <a:rPr kumimoji="1" lang="en-US" altLang="ja-JP"/>
              <a:t>※</a:t>
            </a:r>
            <a:r>
              <a:rPr kumimoji="1" lang="ja-JP" altLang="en-US"/>
              <a:t>本発表で用いるボキャブラリはレジュメで用いたボキャブラリからさらにユーザー行動に強く結びつくもののみ選択した</a:t>
            </a:r>
          </a:p>
        </p:txBody>
      </p:sp>
      <p:cxnSp>
        <p:nvCxnSpPr>
          <p:cNvPr id="5" name="直線コネクタ 4">
            <a:extLst>
              <a:ext uri="{FF2B5EF4-FFF2-40B4-BE49-F238E27FC236}">
                <a16:creationId xmlns:a16="http://schemas.microsoft.com/office/drawing/2014/main" id="{A7FB57A8-414B-365C-9169-710493D2E804}"/>
              </a:ext>
            </a:extLst>
          </p:cNvPr>
          <p:cNvCxnSpPr>
            <a:cxnSpLocks/>
          </p:cNvCxnSpPr>
          <p:nvPr/>
        </p:nvCxnSpPr>
        <p:spPr>
          <a:xfrm>
            <a:off x="666430" y="938304"/>
            <a:ext cx="415594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144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half" idx="10"/>
          </p:nvPr>
        </p:nvSpPr>
        <p:spPr>
          <a:xfrm>
            <a:off x="612000" y="1260000"/>
            <a:ext cx="7920000" cy="495228"/>
          </a:xfrm>
        </p:spPr>
        <p:txBody>
          <a:bodyPr/>
          <a:lstStyle/>
          <a:p>
            <a:pPr marL="0" indent="0">
              <a:buNone/>
            </a:pPr>
            <a:r>
              <a:rPr lang="ja-JP" altLang="en-US"/>
              <a:t>ボキャブラリ表（</a:t>
            </a:r>
            <a:r>
              <a:rPr lang="en-US" altLang="ja-JP"/>
              <a:t>CiNii</a:t>
            </a:r>
            <a:r>
              <a:rPr lang="ja-JP" altLang="en-US"/>
              <a:t>）</a:t>
            </a:r>
            <a:endParaRPr lang="en-US" altLang="ja-JP"/>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17</a:t>
            </a:fld>
            <a:endParaRPr lang="en-US" altLang="ja-JP" dirty="0"/>
          </a:p>
        </p:txBody>
      </p:sp>
      <p:sp>
        <p:nvSpPr>
          <p:cNvPr id="2" name="タイトル 1"/>
          <p:cNvSpPr>
            <a:spLocks noGrp="1"/>
          </p:cNvSpPr>
          <p:nvPr>
            <p:ph type="title"/>
          </p:nvPr>
        </p:nvSpPr>
        <p:spPr/>
        <p:txBody>
          <a:bodyPr>
            <a:normAutofit/>
          </a:bodyPr>
          <a:lstStyle/>
          <a:p>
            <a:r>
              <a:rPr lang="ja-JP" altLang="en-US" dirty="0"/>
              <a:t>ボキャブラリの定義</a:t>
            </a:r>
          </a:p>
        </p:txBody>
      </p:sp>
      <p:graphicFrame>
        <p:nvGraphicFramePr>
          <p:cNvPr id="3" name="表 2">
            <a:extLst>
              <a:ext uri="{FF2B5EF4-FFF2-40B4-BE49-F238E27FC236}">
                <a16:creationId xmlns:a16="http://schemas.microsoft.com/office/drawing/2014/main" id="{0854FB1F-2E67-4A86-A74C-B63A64B873CF}"/>
              </a:ext>
            </a:extLst>
          </p:cNvPr>
          <p:cNvGraphicFramePr>
            <a:graphicFrameLocks noGrp="1"/>
          </p:cNvGraphicFramePr>
          <p:nvPr>
            <p:extLst>
              <p:ext uri="{D42A27DB-BD31-4B8C-83A1-F6EECF244321}">
                <p14:modId xmlns:p14="http://schemas.microsoft.com/office/powerpoint/2010/main" val="456477378"/>
              </p:ext>
            </p:extLst>
          </p:nvPr>
        </p:nvGraphicFramePr>
        <p:xfrm>
          <a:off x="715903" y="1755228"/>
          <a:ext cx="7712194" cy="3962400"/>
        </p:xfrm>
        <a:graphic>
          <a:graphicData uri="http://schemas.openxmlformats.org/drawingml/2006/table">
            <a:tbl>
              <a:tblPr firstRow="1" bandRow="1">
                <a:tableStyleId>{5C22544A-7EE6-4342-B048-85BDC9FD1C3A}</a:tableStyleId>
              </a:tblPr>
              <a:tblGrid>
                <a:gridCol w="3120373">
                  <a:extLst>
                    <a:ext uri="{9D8B030D-6E8A-4147-A177-3AD203B41FA5}">
                      <a16:colId xmlns:a16="http://schemas.microsoft.com/office/drawing/2014/main" val="2360366522"/>
                    </a:ext>
                  </a:extLst>
                </a:gridCol>
                <a:gridCol w="4591821">
                  <a:extLst>
                    <a:ext uri="{9D8B030D-6E8A-4147-A177-3AD203B41FA5}">
                      <a16:colId xmlns:a16="http://schemas.microsoft.com/office/drawing/2014/main" val="2077470423"/>
                    </a:ext>
                  </a:extLst>
                </a:gridCol>
              </a:tblGrid>
              <a:tr h="280175">
                <a:tc>
                  <a:txBody>
                    <a:bodyPr/>
                    <a:lstStyle/>
                    <a:p>
                      <a:r>
                        <a:rPr kumimoji="1" lang="ja-JP" altLang="en-US" sz="1400" baseline="0">
                          <a:solidFill>
                            <a:schemeClr val="tx1"/>
                          </a:solidFill>
                        </a:rPr>
                        <a:t>ボキャブラリ</a:t>
                      </a:r>
                    </a:p>
                  </a:txBody>
                  <a:tcPr/>
                </a:tc>
                <a:tc>
                  <a:txBody>
                    <a:bodyPr/>
                    <a:lstStyle/>
                    <a:p>
                      <a:r>
                        <a:rPr kumimoji="1" lang="ja-JP" altLang="en-US" sz="1400" baseline="0">
                          <a:solidFill>
                            <a:schemeClr val="tx1"/>
                          </a:solidFill>
                        </a:rPr>
                        <a:t>備考</a:t>
                      </a:r>
                    </a:p>
                  </a:txBody>
                  <a:tcPr/>
                </a:tc>
                <a:extLst>
                  <a:ext uri="{0D108BD9-81ED-4DB2-BD59-A6C34878D82A}">
                    <a16:rowId xmlns:a16="http://schemas.microsoft.com/office/drawing/2014/main" val="1359508273"/>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voc["ci:*,authenticate,"]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912417884"/>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voc["ci:*,confirm,detail"]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400" kern="1200">
                          <a:solidFill>
                            <a:schemeClr val="dk1"/>
                          </a:solidFill>
                          <a:effectLst/>
                          <a:latin typeface="+mn-lt"/>
                          <a:ea typeface="+mn-ea"/>
                          <a:cs typeface="+mn-cs"/>
                        </a:rPr>
                        <a:t>「詳細情報」に「アクセスする」</a:t>
                      </a: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1561848424"/>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voc["ci:*,explore,all"]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400" kern="1200">
                          <a:solidFill>
                            <a:schemeClr val="dk1"/>
                          </a:solidFill>
                          <a:effectLst/>
                          <a:latin typeface="+mn-lt"/>
                          <a:ea typeface="+mn-ea"/>
                          <a:cs typeface="+mn-cs"/>
                        </a:rPr>
                        <a:t>「調査する」</a:t>
                      </a: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344305298"/>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voc["ci:*,export,bib"]</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3922575583"/>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voc["ci:*,request,api"]</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2252894427"/>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voc["ci:*,request,rdf"]</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1953384160"/>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voc["ci:*,search,articles"]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400" kern="1200">
                          <a:solidFill>
                            <a:schemeClr val="dk1"/>
                          </a:solidFill>
                          <a:effectLst/>
                          <a:latin typeface="+mn-lt"/>
                          <a:ea typeface="+mn-ea"/>
                          <a:cs typeface="+mn-cs"/>
                        </a:rPr>
                        <a:t>「論文情報を得る」ために「検索する」</a:t>
                      </a: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3362500260"/>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voc["ci:*,search,books"]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400" kern="1200">
                          <a:solidFill>
                            <a:schemeClr val="dk1"/>
                          </a:solidFill>
                          <a:effectLst/>
                          <a:latin typeface="+mn-lt"/>
                          <a:ea typeface="+mn-ea"/>
                          <a:cs typeface="+mn-cs"/>
                        </a:rPr>
                        <a:t>「書籍情報を得る」ために「検索する」</a:t>
                      </a: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2163320420"/>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voc["ci:*,search,data"]</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400" kern="1200">
                          <a:solidFill>
                            <a:schemeClr val="dk1"/>
                          </a:solidFill>
                          <a:effectLst/>
                          <a:latin typeface="+mn-lt"/>
                          <a:ea typeface="+mn-ea"/>
                          <a:cs typeface="+mn-cs"/>
                        </a:rPr>
                        <a:t>「研究データを得る」ために「検索する」</a:t>
                      </a: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1859211685"/>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voc["ci:*,search,dssertations"]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400" kern="1200">
                          <a:solidFill>
                            <a:schemeClr val="dk1"/>
                          </a:solidFill>
                          <a:effectLst/>
                          <a:latin typeface="+mn-lt"/>
                          <a:ea typeface="+mn-ea"/>
                          <a:cs typeface="+mn-cs"/>
                        </a:rPr>
                        <a:t>「学位論文情報を得る」ために「検索する」</a:t>
                      </a: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2848380220"/>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voc["ci:*,search,projects"]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400" kern="1200">
                          <a:solidFill>
                            <a:schemeClr val="dk1"/>
                          </a:solidFill>
                          <a:effectLst/>
                          <a:latin typeface="+mn-lt"/>
                          <a:ea typeface="+mn-ea"/>
                          <a:cs typeface="+mn-cs"/>
                        </a:rPr>
                        <a:t>「研究プロジェクト情報を得る」ために「検索する」</a:t>
                      </a: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3250583970"/>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voc["ci:*,view,top"]</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 altLang="ja-JP" sz="1400" kern="1200">
                        <a:solidFill>
                          <a:schemeClr val="dk1"/>
                        </a:solidFill>
                        <a:effectLst/>
                        <a:latin typeface="+mn-lt"/>
                        <a:ea typeface="+mn-ea"/>
                        <a:cs typeface="+mn-cs"/>
                      </a:endParaRPr>
                    </a:p>
                  </a:txBody>
                  <a:tcPr/>
                </a:tc>
                <a:extLst>
                  <a:ext uri="{0D108BD9-81ED-4DB2-BD59-A6C34878D82A}">
                    <a16:rowId xmlns:a16="http://schemas.microsoft.com/office/drawing/2014/main" val="2850003589"/>
                  </a:ext>
                </a:extLst>
              </a:tr>
            </a:tbl>
          </a:graphicData>
        </a:graphic>
      </p:graphicFrame>
      <p:cxnSp>
        <p:nvCxnSpPr>
          <p:cNvPr id="5" name="直線コネクタ 4">
            <a:extLst>
              <a:ext uri="{FF2B5EF4-FFF2-40B4-BE49-F238E27FC236}">
                <a16:creationId xmlns:a16="http://schemas.microsoft.com/office/drawing/2014/main" id="{BCE538BE-EDFA-DF09-4F3A-6FB0ACDBE9E9}"/>
              </a:ext>
            </a:extLst>
          </p:cNvPr>
          <p:cNvCxnSpPr>
            <a:cxnSpLocks/>
          </p:cNvCxnSpPr>
          <p:nvPr/>
        </p:nvCxnSpPr>
        <p:spPr>
          <a:xfrm>
            <a:off x="666430" y="938304"/>
            <a:ext cx="415594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514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half" idx="10"/>
          </p:nvPr>
        </p:nvSpPr>
        <p:spPr>
          <a:xfrm>
            <a:off x="612000" y="1260000"/>
            <a:ext cx="7920000" cy="495228"/>
          </a:xfrm>
        </p:spPr>
        <p:txBody>
          <a:bodyPr/>
          <a:lstStyle/>
          <a:p>
            <a:pPr marL="0" indent="0">
              <a:buNone/>
            </a:pPr>
            <a:r>
              <a:rPr lang="ja-JP" altLang="en-US"/>
              <a:t>ボキャブラリ表（</a:t>
            </a:r>
            <a:r>
              <a:rPr lang="ja-JP" altLang="en-US" dirty="0"/>
              <a:t>学認</a:t>
            </a:r>
            <a:r>
              <a:rPr lang="en-US" altLang="ja-JP" dirty="0"/>
              <a:t>RDM</a:t>
            </a:r>
            <a:r>
              <a:rPr lang="ja-JP" altLang="en-US" dirty="0"/>
              <a:t>解析機能</a:t>
            </a:r>
            <a:r>
              <a:rPr lang="ja-JP" altLang="en-US"/>
              <a:t>）</a:t>
            </a:r>
            <a:endParaRPr lang="en-US" altLang="ja-JP"/>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18</a:t>
            </a:fld>
            <a:endParaRPr lang="en-US" altLang="ja-JP" dirty="0"/>
          </a:p>
        </p:txBody>
      </p:sp>
      <p:sp>
        <p:nvSpPr>
          <p:cNvPr id="2" name="タイトル 1"/>
          <p:cNvSpPr>
            <a:spLocks noGrp="1"/>
          </p:cNvSpPr>
          <p:nvPr>
            <p:ph type="title"/>
          </p:nvPr>
        </p:nvSpPr>
        <p:spPr/>
        <p:txBody>
          <a:bodyPr>
            <a:normAutofit/>
          </a:bodyPr>
          <a:lstStyle/>
          <a:p>
            <a:r>
              <a:rPr lang="ja-JP" altLang="en-US"/>
              <a:t>ボキャブラリの定義</a:t>
            </a:r>
            <a:endParaRPr lang="ja-JP" altLang="en-US" dirty="0"/>
          </a:p>
        </p:txBody>
      </p:sp>
      <p:graphicFrame>
        <p:nvGraphicFramePr>
          <p:cNvPr id="3" name="表 2">
            <a:extLst>
              <a:ext uri="{FF2B5EF4-FFF2-40B4-BE49-F238E27FC236}">
                <a16:creationId xmlns:a16="http://schemas.microsoft.com/office/drawing/2014/main" id="{0854FB1F-2E67-4A86-A74C-B63A64B873CF}"/>
              </a:ext>
            </a:extLst>
          </p:cNvPr>
          <p:cNvGraphicFramePr>
            <a:graphicFrameLocks noGrp="1"/>
          </p:cNvGraphicFramePr>
          <p:nvPr>
            <p:extLst>
              <p:ext uri="{D42A27DB-BD31-4B8C-83A1-F6EECF244321}">
                <p14:modId xmlns:p14="http://schemas.microsoft.com/office/powerpoint/2010/main" val="1288353745"/>
              </p:ext>
            </p:extLst>
          </p:nvPr>
        </p:nvGraphicFramePr>
        <p:xfrm>
          <a:off x="725214" y="1726019"/>
          <a:ext cx="3857296" cy="3657600"/>
        </p:xfrm>
        <a:graphic>
          <a:graphicData uri="http://schemas.openxmlformats.org/drawingml/2006/table">
            <a:tbl>
              <a:tblPr firstRow="1" bandRow="1">
                <a:tableStyleId>{5C22544A-7EE6-4342-B048-85BDC9FD1C3A}</a:tableStyleId>
              </a:tblPr>
              <a:tblGrid>
                <a:gridCol w="3857296">
                  <a:extLst>
                    <a:ext uri="{9D8B030D-6E8A-4147-A177-3AD203B41FA5}">
                      <a16:colId xmlns:a16="http://schemas.microsoft.com/office/drawing/2014/main" val="2360366522"/>
                    </a:ext>
                  </a:extLst>
                </a:gridCol>
              </a:tblGrid>
              <a:tr h="280175">
                <a:tc>
                  <a:txBody>
                    <a:bodyPr/>
                    <a:lstStyle/>
                    <a:p>
                      <a:r>
                        <a:rPr kumimoji="1" lang="ja-JP" altLang="en-US" sz="1400" baseline="0">
                          <a:solidFill>
                            <a:schemeClr val="tx1"/>
                          </a:solidFill>
                        </a:rPr>
                        <a:t>ボキャブラリ</a:t>
                      </a:r>
                    </a:p>
                  </a:txBody>
                  <a:tcPr/>
                </a:tc>
                <a:extLst>
                  <a:ext uri="{0D108BD9-81ED-4DB2-BD59-A6C34878D82A}">
                    <a16:rowId xmlns:a16="http://schemas.microsoft.com/office/drawing/2014/main" val="1359508273"/>
                  </a:ext>
                </a:extLst>
              </a:tr>
              <a:tr h="280175">
                <a:tc>
                  <a:txBody>
                    <a:bodyPr/>
                    <a:lstStyle/>
                    <a:p>
                      <a:r>
                        <a:rPr kumimoji="1" lang="en" altLang="ja-JP" sz="1400" baseline="0">
                          <a:solidFill>
                            <a:schemeClr val="tx1"/>
                          </a:solidFill>
                        </a:rPr>
                        <a:t>voc["cs:*,authenticate,"]</a:t>
                      </a:r>
                      <a:endParaRPr kumimoji="1" lang="ja-JP" altLang="en-US" sz="1400" baseline="0">
                        <a:solidFill>
                          <a:schemeClr val="tx1"/>
                        </a:solidFill>
                      </a:endParaRPr>
                    </a:p>
                  </a:txBody>
                  <a:tcPr/>
                </a:tc>
                <a:extLst>
                  <a:ext uri="{0D108BD9-81ED-4DB2-BD59-A6C34878D82A}">
                    <a16:rowId xmlns:a16="http://schemas.microsoft.com/office/drawing/2014/main" val="912417884"/>
                  </a:ext>
                </a:extLst>
              </a:tr>
              <a:tr h="280175">
                <a:tc>
                  <a:txBody>
                    <a:bodyPr/>
                    <a:lstStyle/>
                    <a:p>
                      <a:r>
                        <a:rPr kumimoji="1" lang="en" altLang="ja-JP" sz="1400" baseline="0">
                          <a:solidFill>
                            <a:schemeClr val="tx1"/>
                          </a:solidFill>
                        </a:rPr>
                        <a:t>voc["cs:*,confirm,additional_service"]</a:t>
                      </a:r>
                    </a:p>
                  </a:txBody>
                  <a:tcPr/>
                </a:tc>
                <a:extLst>
                  <a:ext uri="{0D108BD9-81ED-4DB2-BD59-A6C34878D82A}">
                    <a16:rowId xmlns:a16="http://schemas.microsoft.com/office/drawing/2014/main" val="1561848424"/>
                  </a:ext>
                </a:extLst>
              </a:tr>
              <a:tr h="280175">
                <a:tc>
                  <a:txBody>
                    <a:bodyPr/>
                    <a:lstStyle/>
                    <a:p>
                      <a:r>
                        <a:rPr kumimoji="1" lang="en" altLang="ja-JP" sz="1400" baseline="0">
                          <a:solidFill>
                            <a:schemeClr val="tx1"/>
                          </a:solidFill>
                        </a:rPr>
                        <a:t>voc["cs:*,confirm,token"]</a:t>
                      </a:r>
                      <a:endParaRPr kumimoji="1" lang="ja-JP" altLang="en-US" sz="1400" baseline="0">
                        <a:solidFill>
                          <a:schemeClr val="tx1"/>
                        </a:solidFill>
                      </a:endParaRPr>
                    </a:p>
                  </a:txBody>
                  <a:tcPr/>
                </a:tc>
                <a:extLst>
                  <a:ext uri="{0D108BD9-81ED-4DB2-BD59-A6C34878D82A}">
                    <a16:rowId xmlns:a16="http://schemas.microsoft.com/office/drawing/2014/main" val="344305298"/>
                  </a:ext>
                </a:extLst>
              </a:tr>
              <a:tr h="280175">
                <a:tc>
                  <a:txBody>
                    <a:bodyPr/>
                    <a:lstStyle/>
                    <a:p>
                      <a:r>
                        <a:rPr kumimoji="1" lang="en" altLang="ja-JP" sz="1400" baseline="0">
                          <a:solidFill>
                            <a:schemeClr val="tx1"/>
                          </a:solidFill>
                        </a:rPr>
                        <a:t>voc["cs:*,login,"]</a:t>
                      </a:r>
                      <a:endParaRPr kumimoji="1" lang="ja-JP" altLang="en-US" sz="1400" baseline="0">
                        <a:solidFill>
                          <a:schemeClr val="tx1"/>
                        </a:solidFill>
                      </a:endParaRPr>
                    </a:p>
                  </a:txBody>
                  <a:tcPr/>
                </a:tc>
                <a:extLst>
                  <a:ext uri="{0D108BD9-81ED-4DB2-BD59-A6C34878D82A}">
                    <a16:rowId xmlns:a16="http://schemas.microsoft.com/office/drawing/2014/main" val="3922575583"/>
                  </a:ext>
                </a:extLst>
              </a:tr>
              <a:tr h="280175">
                <a:tc>
                  <a:txBody>
                    <a:bodyPr/>
                    <a:lstStyle/>
                    <a:p>
                      <a:r>
                        <a:rPr kumimoji="1" lang="en" altLang="ja-JP" sz="1400" baseline="0">
                          <a:solidFill>
                            <a:schemeClr val="tx1"/>
                          </a:solidFill>
                        </a:rPr>
                        <a:t>voc["cs:*,request,api"]</a:t>
                      </a:r>
                      <a:endParaRPr kumimoji="1" lang="ja-JP" altLang="en-US" sz="1400" baseline="0">
                        <a:solidFill>
                          <a:schemeClr val="tx1"/>
                        </a:solidFill>
                      </a:endParaRPr>
                    </a:p>
                  </a:txBody>
                  <a:tcPr/>
                </a:tc>
                <a:extLst>
                  <a:ext uri="{0D108BD9-81ED-4DB2-BD59-A6C34878D82A}">
                    <a16:rowId xmlns:a16="http://schemas.microsoft.com/office/drawing/2014/main" val="2252894427"/>
                  </a:ext>
                </a:extLst>
              </a:tr>
              <a:tr h="280175">
                <a:tc>
                  <a:txBody>
                    <a:bodyPr/>
                    <a:lstStyle/>
                    <a:p>
                      <a:r>
                        <a:rPr kumimoji="1" lang="en" altLang="ja-JP" sz="1400" baseline="0">
                          <a:solidFill>
                            <a:schemeClr val="tx1"/>
                          </a:solidFill>
                        </a:rPr>
                        <a:t>voc["cs:researcher,confirm,item_list"]</a:t>
                      </a:r>
                      <a:endParaRPr kumimoji="1" lang="ja-JP" altLang="en-US" sz="1400" baseline="0">
                        <a:solidFill>
                          <a:schemeClr val="tx1"/>
                        </a:solidFill>
                      </a:endParaRPr>
                    </a:p>
                  </a:txBody>
                  <a:tcPr/>
                </a:tc>
                <a:extLst>
                  <a:ext uri="{0D108BD9-81ED-4DB2-BD59-A6C34878D82A}">
                    <a16:rowId xmlns:a16="http://schemas.microsoft.com/office/drawing/2014/main" val="1953384160"/>
                  </a:ext>
                </a:extLst>
              </a:tr>
              <a:tr h="280175">
                <a:tc>
                  <a:txBody>
                    <a:bodyPr/>
                    <a:lstStyle/>
                    <a:p>
                      <a:r>
                        <a:rPr kumimoji="1" lang="en" altLang="ja-JP" sz="1400" baseline="0">
                          <a:solidFill>
                            <a:schemeClr val="tx1"/>
                          </a:solidFill>
                        </a:rPr>
                        <a:t>voc["cs:researcher,develop,cluster"]</a:t>
                      </a:r>
                      <a:endParaRPr kumimoji="1" lang="ja-JP" altLang="en-US" sz="1400" baseline="0">
                        <a:solidFill>
                          <a:schemeClr val="tx1"/>
                        </a:solidFill>
                      </a:endParaRPr>
                    </a:p>
                  </a:txBody>
                  <a:tcPr/>
                </a:tc>
                <a:extLst>
                  <a:ext uri="{0D108BD9-81ED-4DB2-BD59-A6C34878D82A}">
                    <a16:rowId xmlns:a16="http://schemas.microsoft.com/office/drawing/2014/main" val="3362500260"/>
                  </a:ext>
                </a:extLst>
              </a:tr>
              <a:tr h="280175">
                <a:tc>
                  <a:txBody>
                    <a:bodyPr/>
                    <a:lstStyle/>
                    <a:p>
                      <a:r>
                        <a:rPr kumimoji="1" lang="en" altLang="ja-JP" sz="1400" baseline="0">
                          <a:solidFill>
                            <a:schemeClr val="tx1"/>
                          </a:solidFill>
                        </a:rPr>
                        <a:t>voc["cs:researcher,develop,notebook"]</a:t>
                      </a:r>
                      <a:endParaRPr kumimoji="1" lang="ja-JP" altLang="en-US" sz="1400" baseline="0">
                        <a:solidFill>
                          <a:schemeClr val="tx1"/>
                        </a:solidFill>
                      </a:endParaRPr>
                    </a:p>
                  </a:txBody>
                  <a:tcPr/>
                </a:tc>
                <a:extLst>
                  <a:ext uri="{0D108BD9-81ED-4DB2-BD59-A6C34878D82A}">
                    <a16:rowId xmlns:a16="http://schemas.microsoft.com/office/drawing/2014/main" val="2163320420"/>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voc["cs:researcher,develop,rstudio"]</a:t>
                      </a:r>
                    </a:p>
                  </a:txBody>
                  <a:tcPr/>
                </a:tc>
                <a:extLst>
                  <a:ext uri="{0D108BD9-81ED-4DB2-BD59-A6C34878D82A}">
                    <a16:rowId xmlns:a16="http://schemas.microsoft.com/office/drawing/2014/main" val="1859211685"/>
                  </a:ext>
                </a:extLst>
              </a:tr>
              <a:tr h="28017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400" kern="1200">
                          <a:solidFill>
                            <a:schemeClr val="dk1"/>
                          </a:solidFill>
                          <a:effectLst/>
                          <a:latin typeface="+mn-lt"/>
                          <a:ea typeface="+mn-ea"/>
                          <a:cs typeface="+mn-cs"/>
                        </a:rPr>
                        <a:t>voc["cs:researcher,develop,terminal"]</a:t>
                      </a:r>
                    </a:p>
                  </a:txBody>
                  <a:tcPr/>
                </a:tc>
                <a:extLst>
                  <a:ext uri="{0D108BD9-81ED-4DB2-BD59-A6C34878D82A}">
                    <a16:rowId xmlns:a16="http://schemas.microsoft.com/office/drawing/2014/main" val="2848380220"/>
                  </a:ext>
                </a:extLst>
              </a:tr>
              <a:tr h="280175">
                <a:tc>
                  <a:txBody>
                    <a:bodyPr/>
                    <a:lstStyle/>
                    <a:p>
                      <a:r>
                        <a:rPr kumimoji="1" lang="en" altLang="ja-JP" sz="1400" baseline="0">
                          <a:solidFill>
                            <a:schemeClr val="tx1"/>
                          </a:solidFill>
                        </a:rPr>
                        <a:t>voc["cs:*,view,top"]</a:t>
                      </a:r>
                      <a:endParaRPr kumimoji="1" lang="ja-JP" altLang="en-US" sz="1400" baseline="0">
                        <a:solidFill>
                          <a:schemeClr val="tx1"/>
                        </a:solidFill>
                      </a:endParaRPr>
                    </a:p>
                  </a:txBody>
                  <a:tcPr/>
                </a:tc>
                <a:extLst>
                  <a:ext uri="{0D108BD9-81ED-4DB2-BD59-A6C34878D82A}">
                    <a16:rowId xmlns:a16="http://schemas.microsoft.com/office/drawing/2014/main" val="2850003589"/>
                  </a:ext>
                </a:extLst>
              </a:tr>
            </a:tbl>
          </a:graphicData>
        </a:graphic>
      </p:graphicFrame>
      <p:cxnSp>
        <p:nvCxnSpPr>
          <p:cNvPr id="5" name="直線コネクタ 4">
            <a:extLst>
              <a:ext uri="{FF2B5EF4-FFF2-40B4-BE49-F238E27FC236}">
                <a16:creationId xmlns:a16="http://schemas.microsoft.com/office/drawing/2014/main" id="{88DC2794-EEED-8D30-264D-B7EB656FF283}"/>
              </a:ext>
            </a:extLst>
          </p:cNvPr>
          <p:cNvCxnSpPr>
            <a:cxnSpLocks/>
          </p:cNvCxnSpPr>
          <p:nvPr/>
        </p:nvCxnSpPr>
        <p:spPr>
          <a:xfrm>
            <a:off x="666430" y="938304"/>
            <a:ext cx="415594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21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half" idx="10"/>
          </p:nvPr>
        </p:nvSpPr>
        <p:spPr>
          <a:xfrm>
            <a:off x="612000" y="1260000"/>
            <a:ext cx="7920000" cy="495228"/>
          </a:xfrm>
        </p:spPr>
        <p:txBody>
          <a:bodyPr/>
          <a:lstStyle/>
          <a:p>
            <a:pPr marL="0" indent="0">
              <a:buNone/>
            </a:pPr>
            <a:r>
              <a:rPr lang="ja-JP" altLang="en-US"/>
              <a:t>ボキャブラリ表（</a:t>
            </a:r>
            <a:r>
              <a:rPr lang="ja-JP" altLang="en-US" dirty="0"/>
              <a:t>学認</a:t>
            </a:r>
            <a:r>
              <a:rPr lang="en-US" altLang="ja-JP" dirty="0"/>
              <a:t>LMS </a:t>
            </a:r>
            <a:r>
              <a:rPr lang="ja-JP" altLang="en-US"/>
              <a:t>）</a:t>
            </a:r>
            <a:endParaRPr lang="en-US" altLang="ja-JP"/>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19</a:t>
            </a:fld>
            <a:endParaRPr lang="en-US" altLang="ja-JP" dirty="0"/>
          </a:p>
        </p:txBody>
      </p:sp>
      <p:sp>
        <p:nvSpPr>
          <p:cNvPr id="2" name="タイトル 1"/>
          <p:cNvSpPr>
            <a:spLocks noGrp="1"/>
          </p:cNvSpPr>
          <p:nvPr>
            <p:ph type="title"/>
          </p:nvPr>
        </p:nvSpPr>
        <p:spPr/>
        <p:txBody>
          <a:bodyPr>
            <a:normAutofit/>
          </a:bodyPr>
          <a:lstStyle/>
          <a:p>
            <a:r>
              <a:rPr lang="ja-JP" altLang="en-US"/>
              <a:t>ボキャブラリの定義</a:t>
            </a:r>
            <a:endParaRPr lang="ja-JP" altLang="en-US" dirty="0"/>
          </a:p>
        </p:txBody>
      </p:sp>
      <p:graphicFrame>
        <p:nvGraphicFramePr>
          <p:cNvPr id="3" name="表 2">
            <a:extLst>
              <a:ext uri="{FF2B5EF4-FFF2-40B4-BE49-F238E27FC236}">
                <a16:creationId xmlns:a16="http://schemas.microsoft.com/office/drawing/2014/main" id="{0854FB1F-2E67-4A86-A74C-B63A64B873CF}"/>
              </a:ext>
            </a:extLst>
          </p:cNvPr>
          <p:cNvGraphicFramePr>
            <a:graphicFrameLocks noGrp="1"/>
          </p:cNvGraphicFramePr>
          <p:nvPr>
            <p:extLst>
              <p:ext uri="{D42A27DB-BD31-4B8C-83A1-F6EECF244321}">
                <p14:modId xmlns:p14="http://schemas.microsoft.com/office/powerpoint/2010/main" val="721589135"/>
              </p:ext>
            </p:extLst>
          </p:nvPr>
        </p:nvGraphicFramePr>
        <p:xfrm>
          <a:off x="725214" y="1726019"/>
          <a:ext cx="3237186" cy="3048000"/>
        </p:xfrm>
        <a:graphic>
          <a:graphicData uri="http://schemas.openxmlformats.org/drawingml/2006/table">
            <a:tbl>
              <a:tblPr firstRow="1" bandRow="1">
                <a:tableStyleId>{5C22544A-7EE6-4342-B048-85BDC9FD1C3A}</a:tableStyleId>
              </a:tblPr>
              <a:tblGrid>
                <a:gridCol w="3237186">
                  <a:extLst>
                    <a:ext uri="{9D8B030D-6E8A-4147-A177-3AD203B41FA5}">
                      <a16:colId xmlns:a16="http://schemas.microsoft.com/office/drawing/2014/main" val="2360366522"/>
                    </a:ext>
                  </a:extLst>
                </a:gridCol>
              </a:tblGrid>
              <a:tr h="280175">
                <a:tc>
                  <a:txBody>
                    <a:bodyPr/>
                    <a:lstStyle/>
                    <a:p>
                      <a:r>
                        <a:rPr kumimoji="1" lang="ja-JP" altLang="en-US" sz="1400" baseline="0">
                          <a:solidFill>
                            <a:schemeClr val="tx1"/>
                          </a:solidFill>
                        </a:rPr>
                        <a:t>ボキャブラリ</a:t>
                      </a:r>
                    </a:p>
                  </a:txBody>
                  <a:tcPr/>
                </a:tc>
                <a:extLst>
                  <a:ext uri="{0D108BD9-81ED-4DB2-BD59-A6C34878D82A}">
                    <a16:rowId xmlns:a16="http://schemas.microsoft.com/office/drawing/2014/main" val="1359508273"/>
                  </a:ext>
                </a:extLst>
              </a:tr>
              <a:tr h="280175">
                <a:tc>
                  <a:txBody>
                    <a:bodyPr/>
                    <a:lstStyle/>
                    <a:p>
                      <a:r>
                        <a:rPr kumimoji="1" lang="en" altLang="ja-JP" sz="1400" baseline="0">
                          <a:solidFill>
                            <a:schemeClr val="tx1"/>
                          </a:solidFill>
                        </a:rPr>
                        <a:t>voc["la:*,authenticate,"]</a:t>
                      </a:r>
                      <a:endParaRPr kumimoji="1" lang="ja-JP" altLang="en-US" sz="1400" baseline="0">
                        <a:solidFill>
                          <a:schemeClr val="tx1"/>
                        </a:solidFill>
                      </a:endParaRPr>
                    </a:p>
                  </a:txBody>
                  <a:tcPr/>
                </a:tc>
                <a:extLst>
                  <a:ext uri="{0D108BD9-81ED-4DB2-BD59-A6C34878D82A}">
                    <a16:rowId xmlns:a16="http://schemas.microsoft.com/office/drawing/2014/main" val="912417884"/>
                  </a:ext>
                </a:extLst>
              </a:tr>
              <a:tr h="280175">
                <a:tc>
                  <a:txBody>
                    <a:bodyPr/>
                    <a:lstStyle/>
                    <a:p>
                      <a:r>
                        <a:rPr kumimoji="1" lang="en" altLang="ja-JP" sz="1400" baseline="0">
                          <a:solidFill>
                            <a:schemeClr val="tx1"/>
                          </a:solidFill>
                        </a:rPr>
                        <a:t>voc["la:*,login,"]</a:t>
                      </a:r>
                    </a:p>
                  </a:txBody>
                  <a:tcPr/>
                </a:tc>
                <a:extLst>
                  <a:ext uri="{0D108BD9-81ED-4DB2-BD59-A6C34878D82A}">
                    <a16:rowId xmlns:a16="http://schemas.microsoft.com/office/drawing/2014/main" val="1561848424"/>
                  </a:ext>
                </a:extLst>
              </a:tr>
              <a:tr h="280175">
                <a:tc>
                  <a:txBody>
                    <a:bodyPr/>
                    <a:lstStyle/>
                    <a:p>
                      <a:r>
                        <a:rPr kumimoji="1" lang="en" altLang="ja-JP" sz="1400" baseline="0">
                          <a:solidFill>
                            <a:schemeClr val="tx1"/>
                          </a:solidFill>
                        </a:rPr>
                        <a:t>voc["la:Management,monitor,"]</a:t>
                      </a:r>
                      <a:endParaRPr kumimoji="1" lang="ja-JP" altLang="en-US" sz="1400" baseline="0">
                        <a:solidFill>
                          <a:schemeClr val="tx1"/>
                        </a:solidFill>
                      </a:endParaRPr>
                    </a:p>
                  </a:txBody>
                  <a:tcPr/>
                </a:tc>
                <a:extLst>
                  <a:ext uri="{0D108BD9-81ED-4DB2-BD59-A6C34878D82A}">
                    <a16:rowId xmlns:a16="http://schemas.microsoft.com/office/drawing/2014/main" val="344305298"/>
                  </a:ext>
                </a:extLst>
              </a:tr>
              <a:tr h="280175">
                <a:tc>
                  <a:txBody>
                    <a:bodyPr/>
                    <a:lstStyle/>
                    <a:p>
                      <a:r>
                        <a:rPr kumimoji="1" lang="en" altLang="ja-JP" sz="1400" baseline="0">
                          <a:solidFill>
                            <a:schemeClr val="tx1"/>
                          </a:solidFill>
                        </a:rPr>
                        <a:t>voc["la:*,resister,"]</a:t>
                      </a:r>
                      <a:endParaRPr kumimoji="1" lang="ja-JP" altLang="en-US" sz="1400" baseline="0">
                        <a:solidFill>
                          <a:schemeClr val="tx1"/>
                        </a:solidFill>
                      </a:endParaRPr>
                    </a:p>
                  </a:txBody>
                  <a:tcPr/>
                </a:tc>
                <a:extLst>
                  <a:ext uri="{0D108BD9-81ED-4DB2-BD59-A6C34878D82A}">
                    <a16:rowId xmlns:a16="http://schemas.microsoft.com/office/drawing/2014/main" val="3922575583"/>
                  </a:ext>
                </a:extLst>
              </a:tr>
              <a:tr h="280175">
                <a:tc>
                  <a:txBody>
                    <a:bodyPr/>
                    <a:lstStyle/>
                    <a:p>
                      <a:r>
                        <a:rPr kumimoji="1" lang="en" altLang="ja-JP" sz="1400" baseline="0">
                          <a:solidFill>
                            <a:schemeClr val="tx1"/>
                          </a:solidFill>
                        </a:rPr>
                        <a:t>voc["la:*,view,content"]</a:t>
                      </a:r>
                      <a:endParaRPr kumimoji="1" lang="ja-JP" altLang="en-US" sz="1400" baseline="0">
                        <a:solidFill>
                          <a:schemeClr val="tx1"/>
                        </a:solidFill>
                      </a:endParaRPr>
                    </a:p>
                  </a:txBody>
                  <a:tcPr/>
                </a:tc>
                <a:extLst>
                  <a:ext uri="{0D108BD9-81ED-4DB2-BD59-A6C34878D82A}">
                    <a16:rowId xmlns:a16="http://schemas.microsoft.com/office/drawing/2014/main" val="1953384160"/>
                  </a:ext>
                </a:extLst>
              </a:tr>
              <a:tr h="280175">
                <a:tc>
                  <a:txBody>
                    <a:bodyPr/>
                    <a:lstStyle/>
                    <a:p>
                      <a:r>
                        <a:rPr kumimoji="1" lang="en" altLang="ja-JP" sz="1400" baseline="0">
                          <a:solidFill>
                            <a:schemeClr val="tx1"/>
                          </a:solidFill>
                        </a:rPr>
                        <a:t>voc["la:*,view,course_list"]</a:t>
                      </a:r>
                      <a:endParaRPr kumimoji="1" lang="ja-JP" altLang="en-US" sz="1400" baseline="0">
                        <a:solidFill>
                          <a:schemeClr val="tx1"/>
                        </a:solidFill>
                      </a:endParaRPr>
                    </a:p>
                  </a:txBody>
                  <a:tcPr/>
                </a:tc>
                <a:extLst>
                  <a:ext uri="{0D108BD9-81ED-4DB2-BD59-A6C34878D82A}">
                    <a16:rowId xmlns:a16="http://schemas.microsoft.com/office/drawing/2014/main" val="3362500260"/>
                  </a:ext>
                </a:extLst>
              </a:tr>
              <a:tr h="280175">
                <a:tc>
                  <a:txBody>
                    <a:bodyPr/>
                    <a:lstStyle/>
                    <a:p>
                      <a:r>
                        <a:rPr kumimoji="1" lang="en" altLang="ja-JP" sz="1400" baseline="0">
                          <a:solidFill>
                            <a:schemeClr val="tx1"/>
                          </a:solidFill>
                        </a:rPr>
                        <a:t>voc["la:*,view,dashboard"]</a:t>
                      </a:r>
                      <a:endParaRPr kumimoji="1" lang="ja-JP" altLang="en-US" sz="1400" baseline="0">
                        <a:solidFill>
                          <a:schemeClr val="tx1"/>
                        </a:solidFill>
                      </a:endParaRPr>
                    </a:p>
                  </a:txBody>
                  <a:tcPr/>
                </a:tc>
                <a:extLst>
                  <a:ext uri="{0D108BD9-81ED-4DB2-BD59-A6C34878D82A}">
                    <a16:rowId xmlns:a16="http://schemas.microsoft.com/office/drawing/2014/main" val="2163320420"/>
                  </a:ext>
                </a:extLst>
              </a:tr>
              <a:tr h="280175">
                <a:tc>
                  <a:txBody>
                    <a:bodyPr/>
                    <a:lstStyle/>
                    <a:p>
                      <a:r>
                        <a:rPr kumimoji="1" lang="en" altLang="ja-JP" sz="1400" baseline="0">
                          <a:solidFill>
                            <a:schemeClr val="tx1"/>
                          </a:solidFill>
                        </a:rPr>
                        <a:t>voc["la:*,view,profile"]</a:t>
                      </a:r>
                      <a:endParaRPr kumimoji="1" lang="ja-JP" altLang="en-US" sz="1400" baseline="0">
                        <a:solidFill>
                          <a:schemeClr val="tx1"/>
                        </a:solidFill>
                      </a:endParaRPr>
                    </a:p>
                  </a:txBody>
                  <a:tcPr/>
                </a:tc>
                <a:extLst>
                  <a:ext uri="{0D108BD9-81ED-4DB2-BD59-A6C34878D82A}">
                    <a16:rowId xmlns:a16="http://schemas.microsoft.com/office/drawing/2014/main" val="1859211685"/>
                  </a:ext>
                </a:extLst>
              </a:tr>
              <a:tr h="280175">
                <a:tc>
                  <a:txBody>
                    <a:bodyPr/>
                    <a:lstStyle/>
                    <a:p>
                      <a:r>
                        <a:rPr kumimoji="1" lang="en" altLang="ja-JP" sz="1400" baseline="0">
                          <a:solidFill>
                            <a:schemeClr val="tx1"/>
                          </a:solidFill>
                        </a:rPr>
                        <a:t>voc["la:*,view,top"]</a:t>
                      </a:r>
                      <a:endParaRPr kumimoji="1" lang="ja-JP" altLang="en-US" sz="1400" baseline="0">
                        <a:solidFill>
                          <a:schemeClr val="tx1"/>
                        </a:solidFill>
                      </a:endParaRPr>
                    </a:p>
                  </a:txBody>
                  <a:tcPr/>
                </a:tc>
                <a:extLst>
                  <a:ext uri="{0D108BD9-81ED-4DB2-BD59-A6C34878D82A}">
                    <a16:rowId xmlns:a16="http://schemas.microsoft.com/office/drawing/2014/main" val="2848380220"/>
                  </a:ext>
                </a:extLst>
              </a:tr>
            </a:tbl>
          </a:graphicData>
        </a:graphic>
      </p:graphicFrame>
      <p:cxnSp>
        <p:nvCxnSpPr>
          <p:cNvPr id="5" name="直線コネクタ 4">
            <a:extLst>
              <a:ext uri="{FF2B5EF4-FFF2-40B4-BE49-F238E27FC236}">
                <a16:creationId xmlns:a16="http://schemas.microsoft.com/office/drawing/2014/main" id="{8FF01A66-3AB3-0375-6F80-966DD2B99C31}"/>
              </a:ext>
            </a:extLst>
          </p:cNvPr>
          <p:cNvCxnSpPr>
            <a:cxnSpLocks/>
          </p:cNvCxnSpPr>
          <p:nvPr/>
        </p:nvCxnSpPr>
        <p:spPr>
          <a:xfrm>
            <a:off x="666430" y="938304"/>
            <a:ext cx="415594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94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pPr/>
              <a:t>2</a:t>
            </a:fld>
            <a:endParaRPr lang="en-US" altLang="ja-JP" dirty="0"/>
          </a:p>
        </p:txBody>
      </p:sp>
      <p:sp>
        <p:nvSpPr>
          <p:cNvPr id="8" name="正方形/長方形 7"/>
          <p:cNvSpPr/>
          <p:nvPr/>
        </p:nvSpPr>
        <p:spPr>
          <a:xfrm>
            <a:off x="1440000" y="1800000"/>
            <a:ext cx="6264000" cy="39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solidFill>
                  <a:schemeClr val="tx1"/>
                </a:solidFill>
                <a:latin typeface="+mn-ea"/>
              </a:rPr>
              <a:t>背景</a:t>
            </a:r>
            <a:endParaRPr lang="en-US" altLang="ja-JP" sz="4800" dirty="0">
              <a:solidFill>
                <a:schemeClr val="tx1"/>
              </a:solidFill>
              <a:latin typeface="+mn-ea"/>
            </a:endParaRPr>
          </a:p>
        </p:txBody>
      </p:sp>
    </p:spTree>
    <p:extLst>
      <p:ext uri="{BB962C8B-B14F-4D97-AF65-F5344CB8AC3E}">
        <p14:creationId xmlns:p14="http://schemas.microsoft.com/office/powerpoint/2010/main" val="1767444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half" idx="10"/>
          </p:nvPr>
        </p:nvSpPr>
        <p:spPr>
          <a:xfrm>
            <a:off x="612000" y="1260000"/>
            <a:ext cx="7920000" cy="495228"/>
          </a:xfrm>
        </p:spPr>
        <p:txBody>
          <a:bodyPr/>
          <a:lstStyle/>
          <a:p>
            <a:pPr marL="0" indent="0">
              <a:buNone/>
            </a:pPr>
            <a:r>
              <a:rPr lang="ja-JP" altLang="en-US"/>
              <a:t>ボキャブラリ表（</a:t>
            </a:r>
            <a:r>
              <a:rPr lang="en-US" altLang="ja-JP"/>
              <a:t>JDcat</a:t>
            </a:r>
            <a:r>
              <a:rPr lang="ja-JP" altLang="en-US"/>
              <a:t>）</a:t>
            </a:r>
            <a:endParaRPr lang="en-US" altLang="ja-JP"/>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20</a:t>
            </a:fld>
            <a:endParaRPr lang="en-US" altLang="ja-JP" dirty="0"/>
          </a:p>
        </p:txBody>
      </p:sp>
      <p:sp>
        <p:nvSpPr>
          <p:cNvPr id="2" name="タイトル 1"/>
          <p:cNvSpPr>
            <a:spLocks noGrp="1"/>
          </p:cNvSpPr>
          <p:nvPr>
            <p:ph type="title"/>
          </p:nvPr>
        </p:nvSpPr>
        <p:spPr/>
        <p:txBody>
          <a:bodyPr>
            <a:normAutofit/>
          </a:bodyPr>
          <a:lstStyle/>
          <a:p>
            <a:r>
              <a:rPr lang="ja-JP" altLang="en-US"/>
              <a:t>ボキャブラリの定義</a:t>
            </a:r>
            <a:endParaRPr lang="ja-JP" altLang="en-US" dirty="0"/>
          </a:p>
        </p:txBody>
      </p:sp>
      <p:graphicFrame>
        <p:nvGraphicFramePr>
          <p:cNvPr id="3" name="表 2">
            <a:extLst>
              <a:ext uri="{FF2B5EF4-FFF2-40B4-BE49-F238E27FC236}">
                <a16:creationId xmlns:a16="http://schemas.microsoft.com/office/drawing/2014/main" id="{0854FB1F-2E67-4A86-A74C-B63A64B873CF}"/>
              </a:ext>
            </a:extLst>
          </p:cNvPr>
          <p:cNvGraphicFramePr>
            <a:graphicFrameLocks noGrp="1"/>
          </p:cNvGraphicFramePr>
          <p:nvPr>
            <p:extLst>
              <p:ext uri="{D42A27DB-BD31-4B8C-83A1-F6EECF244321}">
                <p14:modId xmlns:p14="http://schemas.microsoft.com/office/powerpoint/2010/main" val="1133735225"/>
              </p:ext>
            </p:extLst>
          </p:nvPr>
        </p:nvGraphicFramePr>
        <p:xfrm>
          <a:off x="714704" y="1738295"/>
          <a:ext cx="3405352" cy="4937760"/>
        </p:xfrm>
        <a:graphic>
          <a:graphicData uri="http://schemas.openxmlformats.org/drawingml/2006/table">
            <a:tbl>
              <a:tblPr firstRow="1" bandRow="1">
                <a:tableStyleId>{5C22544A-7EE6-4342-B048-85BDC9FD1C3A}</a:tableStyleId>
              </a:tblPr>
              <a:tblGrid>
                <a:gridCol w="3405352">
                  <a:extLst>
                    <a:ext uri="{9D8B030D-6E8A-4147-A177-3AD203B41FA5}">
                      <a16:colId xmlns:a16="http://schemas.microsoft.com/office/drawing/2014/main" val="2360366522"/>
                    </a:ext>
                  </a:extLst>
                </a:gridCol>
              </a:tblGrid>
              <a:tr h="266951">
                <a:tc>
                  <a:txBody>
                    <a:bodyPr/>
                    <a:lstStyle/>
                    <a:p>
                      <a:r>
                        <a:rPr kumimoji="1" lang="ja-JP" altLang="en-US" sz="1200" baseline="0">
                          <a:solidFill>
                            <a:schemeClr val="tx1"/>
                          </a:solidFill>
                        </a:rPr>
                        <a:t>ボキャブラリ</a:t>
                      </a:r>
                    </a:p>
                  </a:txBody>
                  <a:tcPr/>
                </a:tc>
                <a:extLst>
                  <a:ext uri="{0D108BD9-81ED-4DB2-BD59-A6C34878D82A}">
                    <a16:rowId xmlns:a16="http://schemas.microsoft.com/office/drawing/2014/main" val="1359508273"/>
                  </a:ext>
                </a:extLst>
              </a:tr>
              <a:tr h="243030">
                <a:tc>
                  <a:txBody>
                    <a:bodyPr/>
                    <a:lstStyle/>
                    <a:p>
                      <a:r>
                        <a:rPr kumimoji="1" lang="en" altLang="ja-JP" sz="1200" baseline="0">
                          <a:solidFill>
                            <a:schemeClr val="tx1"/>
                          </a:solidFill>
                        </a:rPr>
                        <a:t>voc["wk:*,authenticate,"]</a:t>
                      </a:r>
                      <a:endParaRPr kumimoji="1" lang="ja-JP" altLang="en-US" sz="1200" baseline="0">
                        <a:solidFill>
                          <a:schemeClr val="tx1"/>
                        </a:solidFill>
                      </a:endParaRPr>
                    </a:p>
                  </a:txBody>
                  <a:tcPr/>
                </a:tc>
                <a:extLst>
                  <a:ext uri="{0D108BD9-81ED-4DB2-BD59-A6C34878D82A}">
                    <a16:rowId xmlns:a16="http://schemas.microsoft.com/office/drawing/2014/main" val="912417884"/>
                  </a:ext>
                </a:extLst>
              </a:tr>
              <a:tr h="243030">
                <a:tc>
                  <a:txBody>
                    <a:bodyPr/>
                    <a:lstStyle/>
                    <a:p>
                      <a:r>
                        <a:rPr kumimoji="1" lang="en" altLang="ja-JP" sz="1200" baseline="0">
                          <a:solidFill>
                            <a:schemeClr val="tx1"/>
                          </a:solidFill>
                        </a:rPr>
                        <a:t>voc["wk:*,export,"]</a:t>
                      </a:r>
                    </a:p>
                  </a:txBody>
                  <a:tcPr/>
                </a:tc>
                <a:extLst>
                  <a:ext uri="{0D108BD9-81ED-4DB2-BD59-A6C34878D82A}">
                    <a16:rowId xmlns:a16="http://schemas.microsoft.com/office/drawing/2014/main" val="1561848424"/>
                  </a:ext>
                </a:extLst>
              </a:tr>
              <a:tr h="243030">
                <a:tc>
                  <a:txBody>
                    <a:bodyPr/>
                    <a:lstStyle/>
                    <a:p>
                      <a:r>
                        <a:rPr kumimoji="1" lang="en" altLang="ja-JP" sz="1200" baseline="0">
                          <a:solidFill>
                            <a:schemeClr val="tx1"/>
                          </a:solidFill>
                        </a:rPr>
                        <a:t>voc["wk:Management,confirm,admin"]</a:t>
                      </a:r>
                      <a:endParaRPr kumimoji="1" lang="ja-JP" altLang="en-US" sz="1200" baseline="0">
                        <a:solidFill>
                          <a:schemeClr val="tx1"/>
                        </a:solidFill>
                      </a:endParaRPr>
                    </a:p>
                  </a:txBody>
                  <a:tcPr/>
                </a:tc>
                <a:extLst>
                  <a:ext uri="{0D108BD9-81ED-4DB2-BD59-A6C34878D82A}">
                    <a16:rowId xmlns:a16="http://schemas.microsoft.com/office/drawing/2014/main" val="344305298"/>
                  </a:ext>
                </a:extLst>
              </a:tr>
              <a:tr h="243030">
                <a:tc>
                  <a:txBody>
                    <a:bodyPr/>
                    <a:lstStyle/>
                    <a:p>
                      <a:r>
                        <a:rPr kumimoji="1" lang="en" altLang="ja-JP" sz="1200" baseline="0">
                          <a:solidFill>
                            <a:schemeClr val="tx1"/>
                          </a:solidFill>
                        </a:rPr>
                        <a:t>voc["wk:Management,confirm,item"]</a:t>
                      </a:r>
                      <a:endParaRPr kumimoji="1" lang="ja-JP" altLang="en-US" sz="1200" baseline="0">
                        <a:solidFill>
                          <a:schemeClr val="tx1"/>
                        </a:solidFill>
                      </a:endParaRPr>
                    </a:p>
                  </a:txBody>
                  <a:tcPr/>
                </a:tc>
                <a:extLst>
                  <a:ext uri="{0D108BD9-81ED-4DB2-BD59-A6C34878D82A}">
                    <a16:rowId xmlns:a16="http://schemas.microsoft.com/office/drawing/2014/main" val="3922575583"/>
                  </a:ext>
                </a:extLst>
              </a:tr>
              <a:tr h="243030">
                <a:tc>
                  <a:txBody>
                    <a:bodyPr/>
                    <a:lstStyle/>
                    <a:p>
                      <a:r>
                        <a:rPr kumimoji="1" lang="en" altLang="ja-JP" sz="1200" baseline="0">
                          <a:solidFill>
                            <a:schemeClr val="tx1"/>
                          </a:solidFill>
                        </a:rPr>
                        <a:t>voc["wk:Management,confirm,workflow"]</a:t>
                      </a:r>
                      <a:endParaRPr kumimoji="1" lang="ja-JP" altLang="en-US" sz="1200" baseline="0">
                        <a:solidFill>
                          <a:schemeClr val="tx1"/>
                        </a:solidFill>
                      </a:endParaRPr>
                    </a:p>
                  </a:txBody>
                  <a:tcPr/>
                </a:tc>
                <a:extLst>
                  <a:ext uri="{0D108BD9-81ED-4DB2-BD59-A6C34878D82A}">
                    <a16:rowId xmlns:a16="http://schemas.microsoft.com/office/drawing/2014/main" val="2252894427"/>
                  </a:ext>
                </a:extLst>
              </a:tr>
              <a:tr h="243030">
                <a:tc>
                  <a:txBody>
                    <a:bodyPr/>
                    <a:lstStyle/>
                    <a:p>
                      <a:r>
                        <a:rPr kumimoji="1" lang="en" altLang="ja-JP" sz="1200" baseline="0">
                          <a:solidFill>
                            <a:schemeClr val="tx1"/>
                          </a:solidFill>
                        </a:rPr>
                        <a:t>voc["wk:*,search,"]</a:t>
                      </a:r>
                      <a:endParaRPr kumimoji="1" lang="ja-JP" altLang="en-US" sz="1200" baseline="0">
                        <a:solidFill>
                          <a:schemeClr val="tx1"/>
                        </a:solidFill>
                      </a:endParaRPr>
                    </a:p>
                  </a:txBody>
                  <a:tcPr/>
                </a:tc>
                <a:extLst>
                  <a:ext uri="{0D108BD9-81ED-4DB2-BD59-A6C34878D82A}">
                    <a16:rowId xmlns:a16="http://schemas.microsoft.com/office/drawing/2014/main" val="3362500260"/>
                  </a:ext>
                </a:extLst>
              </a:tr>
              <a:tr h="243030">
                <a:tc>
                  <a:txBody>
                    <a:bodyPr/>
                    <a:lstStyle/>
                    <a:p>
                      <a:r>
                        <a:rPr kumimoji="1" lang="en" altLang="ja-JP" sz="1200" baseline="0">
                          <a:solidFill>
                            <a:schemeClr val="tx1"/>
                          </a:solidFill>
                        </a:rPr>
                        <a:t>voc["wk:*,search,facet"]</a:t>
                      </a:r>
                      <a:endParaRPr kumimoji="1" lang="ja-JP" altLang="en-US" sz="1200" baseline="0">
                        <a:solidFill>
                          <a:schemeClr val="tx1"/>
                        </a:solidFill>
                      </a:endParaRPr>
                    </a:p>
                  </a:txBody>
                  <a:tcPr/>
                </a:tc>
                <a:extLst>
                  <a:ext uri="{0D108BD9-81ED-4DB2-BD59-A6C34878D82A}">
                    <a16:rowId xmlns:a16="http://schemas.microsoft.com/office/drawing/2014/main" val="2163320420"/>
                  </a:ext>
                </a:extLst>
              </a:tr>
              <a:tr h="243030">
                <a:tc>
                  <a:txBody>
                    <a:bodyPr/>
                    <a:lstStyle/>
                    <a:p>
                      <a:r>
                        <a:rPr kumimoji="1" lang="en" altLang="ja-JP" sz="1200" baseline="0">
                          <a:solidFill>
                            <a:schemeClr val="tx1"/>
                          </a:solidFill>
                        </a:rPr>
                        <a:t>voc["wk:*,search,setting"]</a:t>
                      </a:r>
                      <a:endParaRPr kumimoji="1" lang="ja-JP" altLang="en-US" sz="1200" baseline="0">
                        <a:solidFill>
                          <a:schemeClr val="tx1"/>
                        </a:solidFill>
                      </a:endParaRPr>
                    </a:p>
                  </a:txBody>
                  <a:tcPr/>
                </a:tc>
                <a:extLst>
                  <a:ext uri="{0D108BD9-81ED-4DB2-BD59-A6C34878D82A}">
                    <a16:rowId xmlns:a16="http://schemas.microsoft.com/office/drawing/2014/main" val="1859211685"/>
                  </a:ext>
                </a:extLst>
              </a:tr>
              <a:tr h="243030">
                <a:tc>
                  <a:txBody>
                    <a:bodyPr/>
                    <a:lstStyle/>
                    <a:p>
                      <a:r>
                        <a:rPr kumimoji="1" lang="en" altLang="ja-JP" sz="1200" baseline="0">
                          <a:solidFill>
                            <a:schemeClr val="tx1"/>
                          </a:solidFill>
                        </a:rPr>
                        <a:t>voc["wk:*,view,about"]</a:t>
                      </a:r>
                      <a:endParaRPr kumimoji="1" lang="ja-JP" altLang="en-US" sz="1200" baseline="0">
                        <a:solidFill>
                          <a:schemeClr val="tx1"/>
                        </a:solidFill>
                      </a:endParaRPr>
                    </a:p>
                  </a:txBody>
                  <a:tcPr/>
                </a:tc>
                <a:extLst>
                  <a:ext uri="{0D108BD9-81ED-4DB2-BD59-A6C34878D82A}">
                    <a16:rowId xmlns:a16="http://schemas.microsoft.com/office/drawing/2014/main" val="3250583970"/>
                  </a:ext>
                </a:extLst>
              </a:tr>
              <a:tr h="243030">
                <a:tc>
                  <a:txBody>
                    <a:bodyPr/>
                    <a:lstStyle/>
                    <a:p>
                      <a:r>
                        <a:rPr kumimoji="1" lang="en" altLang="ja-JP" sz="1200" baseline="0">
                          <a:solidFill>
                            <a:schemeClr val="tx1"/>
                          </a:solidFill>
                        </a:rPr>
                        <a:t>voc["wk:*,view,analisys"]</a:t>
                      </a:r>
                      <a:endParaRPr kumimoji="1" lang="ja-JP" altLang="en-US" sz="1200" baseline="0">
                        <a:solidFill>
                          <a:schemeClr val="tx1"/>
                        </a:solidFill>
                      </a:endParaRPr>
                    </a:p>
                  </a:txBody>
                  <a:tcPr/>
                </a:tc>
                <a:extLst>
                  <a:ext uri="{0D108BD9-81ED-4DB2-BD59-A6C34878D82A}">
                    <a16:rowId xmlns:a16="http://schemas.microsoft.com/office/drawing/2014/main" val="2850003589"/>
                  </a:ext>
                </a:extLst>
              </a:tr>
              <a:tr h="243030">
                <a:tc>
                  <a:txBody>
                    <a:bodyPr/>
                    <a:lstStyle/>
                    <a:p>
                      <a:r>
                        <a:rPr kumimoji="1" lang="en" altLang="ja-JP" sz="1200" baseline="0">
                          <a:solidFill>
                            <a:schemeClr val="tx1"/>
                          </a:solidFill>
                        </a:rPr>
                        <a:t>voc["wk:*,view,detail"]</a:t>
                      </a:r>
                      <a:endParaRPr kumimoji="1" lang="ja-JP" altLang="en-US" sz="1200" baseline="0">
                        <a:solidFill>
                          <a:schemeClr val="tx1"/>
                        </a:solidFill>
                      </a:endParaRPr>
                    </a:p>
                  </a:txBody>
                  <a:tcPr/>
                </a:tc>
                <a:extLst>
                  <a:ext uri="{0D108BD9-81ED-4DB2-BD59-A6C34878D82A}">
                    <a16:rowId xmlns:a16="http://schemas.microsoft.com/office/drawing/2014/main" val="1405932925"/>
                  </a:ext>
                </a:extLst>
              </a:tr>
              <a:tr h="243030">
                <a:tc>
                  <a:txBody>
                    <a:bodyPr/>
                    <a:lstStyle/>
                    <a:p>
                      <a:r>
                        <a:rPr kumimoji="1" lang="en" altLang="ja-JP" sz="1200" baseline="0">
                          <a:solidFill>
                            <a:schemeClr val="tx1"/>
                          </a:solidFill>
                        </a:rPr>
                        <a:t>voc["wk:*,view,guide"]</a:t>
                      </a:r>
                      <a:endParaRPr kumimoji="1" lang="ja-JP" altLang="en-US" sz="1200" baseline="0">
                        <a:solidFill>
                          <a:schemeClr val="tx1"/>
                        </a:solidFill>
                      </a:endParaRPr>
                    </a:p>
                  </a:txBody>
                  <a:tcPr/>
                </a:tc>
                <a:extLst>
                  <a:ext uri="{0D108BD9-81ED-4DB2-BD59-A6C34878D82A}">
                    <a16:rowId xmlns:a16="http://schemas.microsoft.com/office/drawing/2014/main" val="3556132139"/>
                  </a:ext>
                </a:extLst>
              </a:tr>
              <a:tr h="243030">
                <a:tc>
                  <a:txBody>
                    <a:bodyPr/>
                    <a:lstStyle/>
                    <a:p>
                      <a:r>
                        <a:rPr kumimoji="1" lang="en" altLang="ja-JP" sz="1200" baseline="0">
                          <a:solidFill>
                            <a:schemeClr val="tx1"/>
                          </a:solidFill>
                        </a:rPr>
                        <a:t>voc["wk:*,view,information"]</a:t>
                      </a:r>
                      <a:endParaRPr kumimoji="1" lang="ja-JP" altLang="en-US" sz="1200" baseline="0">
                        <a:solidFill>
                          <a:schemeClr val="tx1"/>
                        </a:solidFill>
                      </a:endParaRPr>
                    </a:p>
                  </a:txBody>
                  <a:tcPr/>
                </a:tc>
                <a:extLst>
                  <a:ext uri="{0D108BD9-81ED-4DB2-BD59-A6C34878D82A}">
                    <a16:rowId xmlns:a16="http://schemas.microsoft.com/office/drawing/2014/main" val="3218809307"/>
                  </a:ext>
                </a:extLst>
              </a:tr>
              <a:tr h="243030">
                <a:tc>
                  <a:txBody>
                    <a:bodyPr/>
                    <a:lstStyle/>
                    <a:p>
                      <a:r>
                        <a:rPr kumimoji="1" lang="en" altLang="ja-JP" sz="1200" baseline="0">
                          <a:solidFill>
                            <a:schemeClr val="tx1"/>
                          </a:solidFill>
                        </a:rPr>
                        <a:t>voc["wk:*,view,link_list"]</a:t>
                      </a:r>
                      <a:endParaRPr kumimoji="1" lang="ja-JP" altLang="en-US" sz="1200" baseline="0">
                        <a:solidFill>
                          <a:schemeClr val="tx1"/>
                        </a:solidFill>
                      </a:endParaRPr>
                    </a:p>
                  </a:txBody>
                  <a:tcPr/>
                </a:tc>
                <a:extLst>
                  <a:ext uri="{0D108BD9-81ED-4DB2-BD59-A6C34878D82A}">
                    <a16:rowId xmlns:a16="http://schemas.microsoft.com/office/drawing/2014/main" val="1594940801"/>
                  </a:ext>
                </a:extLst>
              </a:tr>
              <a:tr h="243030">
                <a:tc>
                  <a:txBody>
                    <a:bodyPr/>
                    <a:lstStyle/>
                    <a:p>
                      <a:r>
                        <a:rPr kumimoji="1" lang="en" altLang="ja-JP" sz="1200" baseline="0">
                          <a:solidFill>
                            <a:schemeClr val="tx1"/>
                          </a:solidFill>
                        </a:rPr>
                        <a:t>voc["wk:*,view,manual"]</a:t>
                      </a:r>
                      <a:endParaRPr kumimoji="1" lang="ja-JP" altLang="en-US" sz="1200" baseline="0">
                        <a:solidFill>
                          <a:schemeClr val="tx1"/>
                        </a:solidFill>
                      </a:endParaRPr>
                    </a:p>
                  </a:txBody>
                  <a:tcPr/>
                </a:tc>
                <a:extLst>
                  <a:ext uri="{0D108BD9-81ED-4DB2-BD59-A6C34878D82A}">
                    <a16:rowId xmlns:a16="http://schemas.microsoft.com/office/drawing/2014/main" val="4221441914"/>
                  </a:ext>
                </a:extLst>
              </a:tr>
              <a:tr h="243030">
                <a:tc>
                  <a:txBody>
                    <a:bodyPr/>
                    <a:lstStyle/>
                    <a:p>
                      <a:r>
                        <a:rPr kumimoji="1" lang="en" altLang="ja-JP" sz="1200" baseline="0">
                          <a:solidFill>
                            <a:schemeClr val="tx1"/>
                          </a:solidFill>
                        </a:rPr>
                        <a:t>voc["wk:*,view,scheme"]</a:t>
                      </a:r>
                      <a:endParaRPr kumimoji="1" lang="ja-JP" altLang="en-US" sz="1200" baseline="0">
                        <a:solidFill>
                          <a:schemeClr val="tx1"/>
                        </a:solidFill>
                      </a:endParaRPr>
                    </a:p>
                  </a:txBody>
                  <a:tcPr/>
                </a:tc>
                <a:extLst>
                  <a:ext uri="{0D108BD9-81ED-4DB2-BD59-A6C34878D82A}">
                    <a16:rowId xmlns:a16="http://schemas.microsoft.com/office/drawing/2014/main" val="1905586582"/>
                  </a:ext>
                </a:extLst>
              </a:tr>
              <a:tr h="243030">
                <a:tc>
                  <a:txBody>
                    <a:bodyPr/>
                    <a:lstStyle/>
                    <a:p>
                      <a:r>
                        <a:rPr kumimoji="1" lang="en" altLang="ja-JP" sz="1200" baseline="0">
                          <a:solidFill>
                            <a:schemeClr val="tx1"/>
                          </a:solidFill>
                        </a:rPr>
                        <a:t>voc["wk:*,view,top"]</a:t>
                      </a:r>
                      <a:endParaRPr kumimoji="1" lang="ja-JP" altLang="en-US" sz="1200" baseline="0">
                        <a:solidFill>
                          <a:schemeClr val="tx1"/>
                        </a:solidFill>
                      </a:endParaRPr>
                    </a:p>
                  </a:txBody>
                  <a:tcPr/>
                </a:tc>
                <a:extLst>
                  <a:ext uri="{0D108BD9-81ED-4DB2-BD59-A6C34878D82A}">
                    <a16:rowId xmlns:a16="http://schemas.microsoft.com/office/drawing/2014/main" val="2449105468"/>
                  </a:ext>
                </a:extLst>
              </a:tr>
            </a:tbl>
          </a:graphicData>
        </a:graphic>
      </p:graphicFrame>
      <p:cxnSp>
        <p:nvCxnSpPr>
          <p:cNvPr id="5" name="直線コネクタ 4">
            <a:extLst>
              <a:ext uri="{FF2B5EF4-FFF2-40B4-BE49-F238E27FC236}">
                <a16:creationId xmlns:a16="http://schemas.microsoft.com/office/drawing/2014/main" id="{1EE6FE8B-21D9-CB10-3028-C83C9F265D50}"/>
              </a:ext>
            </a:extLst>
          </p:cNvPr>
          <p:cNvCxnSpPr>
            <a:cxnSpLocks/>
          </p:cNvCxnSpPr>
          <p:nvPr/>
        </p:nvCxnSpPr>
        <p:spPr>
          <a:xfrm>
            <a:off x="666430" y="938304"/>
            <a:ext cx="415594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025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half" idx="10"/>
          </p:nvPr>
        </p:nvSpPr>
        <p:spPr>
          <a:xfrm>
            <a:off x="612000" y="1260000"/>
            <a:ext cx="7920000" cy="495228"/>
          </a:xfrm>
        </p:spPr>
        <p:txBody>
          <a:bodyPr/>
          <a:lstStyle/>
          <a:p>
            <a:pPr marL="0" indent="0">
              <a:buNone/>
            </a:pPr>
            <a:r>
              <a:rPr lang="ja-JP" altLang="en-US"/>
              <a:t>ボキャブラリのマッピング例</a:t>
            </a:r>
            <a:endParaRPr lang="en-US" altLang="ja-JP"/>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21</a:t>
            </a:fld>
            <a:endParaRPr lang="en-US" altLang="ja-JP" dirty="0"/>
          </a:p>
        </p:txBody>
      </p:sp>
      <p:sp>
        <p:nvSpPr>
          <p:cNvPr id="2" name="タイトル 1"/>
          <p:cNvSpPr>
            <a:spLocks noGrp="1"/>
          </p:cNvSpPr>
          <p:nvPr>
            <p:ph type="title"/>
          </p:nvPr>
        </p:nvSpPr>
        <p:spPr/>
        <p:txBody>
          <a:bodyPr>
            <a:normAutofit/>
          </a:bodyPr>
          <a:lstStyle/>
          <a:p>
            <a:r>
              <a:rPr lang="ja-JP" altLang="en-US"/>
              <a:t>ボキャブラリの定義</a:t>
            </a:r>
            <a:endParaRPr lang="ja-JP" altLang="en-US" dirty="0"/>
          </a:p>
        </p:txBody>
      </p:sp>
      <p:sp>
        <p:nvSpPr>
          <p:cNvPr id="5" name="テキスト ボックス 4">
            <a:extLst>
              <a:ext uri="{FF2B5EF4-FFF2-40B4-BE49-F238E27FC236}">
                <a16:creationId xmlns:a16="http://schemas.microsoft.com/office/drawing/2014/main" id="{13359F81-E2F2-7B72-A511-3D3BD512BD7C}"/>
              </a:ext>
            </a:extLst>
          </p:cNvPr>
          <p:cNvSpPr txBox="1"/>
          <p:nvPr/>
        </p:nvSpPr>
        <p:spPr>
          <a:xfrm>
            <a:off x="928324" y="1755228"/>
            <a:ext cx="7287352" cy="4832092"/>
          </a:xfrm>
          <a:prstGeom prst="rect">
            <a:avLst/>
          </a:prstGeom>
          <a:noFill/>
          <a:ln>
            <a:solidFill>
              <a:schemeClr val="tx1"/>
            </a:solidFill>
          </a:ln>
        </p:spPr>
        <p:txBody>
          <a:bodyPr wrap="square" rtlCol="0">
            <a:spAutoFit/>
          </a:bodyPr>
          <a:lstStyle/>
          <a:p>
            <a:r>
              <a:rPr lang="en" altLang="ja-JP" sz="1400">
                <a:effectLst/>
                <a:latin typeface="PT Mono" panose="02060509020205020204" pitchFamily="49" charset="0"/>
              </a:rPr>
              <a:t>{x_String /; StringMatchQ[x, RegularExpression["https://cir.nii.ac.jp/"]] -&gt; </a:t>
            </a:r>
          </a:p>
          <a:p>
            <a:r>
              <a:rPr lang="en" altLang="ja-JP" sz="1400">
                <a:effectLst/>
                <a:latin typeface="PT Mono" panose="02060509020205020204" pitchFamily="49" charset="0"/>
              </a:rPr>
              <a:t>  </a:t>
            </a:r>
            <a:r>
              <a:rPr lang="en" altLang="ja-JP" sz="1400">
                <a:effectLst/>
                <a:highlight>
                  <a:srgbClr val="FFFF00"/>
                </a:highlight>
                <a:latin typeface="PT Mono" panose="02060509020205020204" pitchFamily="49" charset="0"/>
              </a:rPr>
              <a:t>voc["ci:*,view,top"]</a:t>
            </a:r>
            <a:r>
              <a:rPr lang="en" altLang="ja-JP" sz="1400">
                <a:effectLst/>
                <a:latin typeface="PT Mono" panose="02060509020205020204" pitchFamily="49" charset="0"/>
              </a:rPr>
              <a:t>, </a:t>
            </a:r>
          </a:p>
          <a:p>
            <a:r>
              <a:rPr lang="en" altLang="ja-JP" sz="1400">
                <a:effectLst/>
                <a:latin typeface="PT Mono" panose="02060509020205020204" pitchFamily="49" charset="0"/>
              </a:rPr>
              <a:t> x_String /; StringMatchQ[x, RegularExpression["https://cir.nii.ac.jp/ja"]] -&gt; </a:t>
            </a:r>
          </a:p>
          <a:p>
            <a:r>
              <a:rPr lang="en" altLang="ja-JP" sz="1400">
                <a:effectLst/>
                <a:latin typeface="PT Mono" panose="02060509020205020204" pitchFamily="49" charset="0"/>
              </a:rPr>
              <a:t>  </a:t>
            </a:r>
            <a:r>
              <a:rPr lang="en" altLang="ja-JP" sz="1400">
                <a:effectLst/>
                <a:highlight>
                  <a:srgbClr val="FFFF00"/>
                </a:highlight>
                <a:latin typeface="PT Mono" panose="02060509020205020204" pitchFamily="49" charset="0"/>
              </a:rPr>
              <a:t>voc["ci:*,view,top"]</a:t>
            </a:r>
            <a:r>
              <a:rPr lang="en" altLang="ja-JP" sz="1400">
                <a:effectLst/>
                <a:latin typeface="PT Mono" panose="02060509020205020204" pitchFamily="49" charset="0"/>
              </a:rPr>
              <a:t>, </a:t>
            </a:r>
          </a:p>
          <a:p>
            <a:r>
              <a:rPr lang="en" altLang="ja-JP" sz="1400">
                <a:effectLst/>
                <a:latin typeface="PT Mono" panose="02060509020205020204" pitchFamily="49" charset="0"/>
              </a:rPr>
              <a:t> x_String /; StringMatchQ[x, RegularExpression["https://cir.nii.ac.jp/\\?.*"]] -&gt; </a:t>
            </a:r>
          </a:p>
          <a:p>
            <a:r>
              <a:rPr lang="en" altLang="ja-JP" sz="1400">
                <a:effectLst/>
                <a:latin typeface="PT Mono" panose="02060509020205020204" pitchFamily="49" charset="0"/>
              </a:rPr>
              <a:t>  </a:t>
            </a:r>
            <a:r>
              <a:rPr lang="en" altLang="ja-JP" sz="1400">
                <a:effectLst/>
                <a:highlight>
                  <a:srgbClr val="FFFF00"/>
                </a:highlight>
                <a:latin typeface="PT Mono" panose="02060509020205020204" pitchFamily="49" charset="0"/>
              </a:rPr>
              <a:t>voc["ci:*,view,top"]</a:t>
            </a:r>
            <a:r>
              <a:rPr lang="en" altLang="ja-JP" sz="1400">
                <a:effectLst/>
                <a:latin typeface="PT Mono" panose="02060509020205020204" pitchFamily="49" charset="0"/>
              </a:rPr>
              <a:t>, </a:t>
            </a:r>
          </a:p>
          <a:p>
            <a:r>
              <a:rPr lang="en" altLang="ja-JP" sz="1400">
                <a:effectLst/>
                <a:latin typeface="PT Mono" panose="02060509020205020204" pitchFamily="49" charset="0"/>
              </a:rPr>
              <a:t> x_String /; StringMatchQ[x, RegularExpression[</a:t>
            </a:r>
          </a:p>
          <a:p>
            <a:r>
              <a:rPr lang="en" altLang="ja-JP" sz="1400">
                <a:effectLst/>
                <a:latin typeface="PT Mono" panose="02060509020205020204" pitchFamily="49" charset="0"/>
              </a:rPr>
              <a:t>     "https://cir.nii.ac.jp/robots.txt"]] -&gt; </a:t>
            </a:r>
            <a:r>
              <a:rPr lang="en" altLang="ja-JP" sz="1400">
                <a:effectLst/>
                <a:highlight>
                  <a:srgbClr val="C0C0C0"/>
                </a:highlight>
                <a:latin typeface="PT Mono" panose="02060509020205020204" pitchFamily="49" charset="0"/>
              </a:rPr>
              <a:t>voc["ci:robot,view,robot.txt"]</a:t>
            </a:r>
            <a:r>
              <a:rPr lang="en" altLang="ja-JP" sz="1400">
                <a:effectLst/>
                <a:latin typeface="PT Mono" panose="02060509020205020204" pitchFamily="49" charset="0"/>
              </a:rPr>
              <a:t>, </a:t>
            </a:r>
          </a:p>
          <a:p>
            <a:r>
              <a:rPr lang="en" altLang="ja-JP" sz="1400">
                <a:effectLst/>
                <a:latin typeface="PT Mono" panose="02060509020205020204" pitchFamily="49" charset="0"/>
              </a:rPr>
              <a:t> x_String /; StringMatchQ[x, RegularExpression["https://cir.nii.ac.jp/all.*"]] -&gt; </a:t>
            </a:r>
          </a:p>
          <a:p>
            <a:r>
              <a:rPr lang="en" altLang="ja-JP" sz="1400">
                <a:effectLst/>
                <a:latin typeface="PT Mono" panose="02060509020205020204" pitchFamily="49" charset="0"/>
              </a:rPr>
              <a:t>  </a:t>
            </a:r>
            <a:r>
              <a:rPr lang="en" altLang="ja-JP" sz="1400">
                <a:effectLst/>
                <a:highlight>
                  <a:srgbClr val="FFFF00"/>
                </a:highlight>
                <a:latin typeface="PT Mono" panose="02060509020205020204" pitchFamily="49" charset="0"/>
              </a:rPr>
              <a:t>voc["ci:*,explore,all"]</a:t>
            </a:r>
            <a:r>
              <a:rPr lang="en" altLang="ja-JP" sz="1400">
                <a:effectLst/>
                <a:latin typeface="PT Mono" panose="02060509020205020204" pitchFamily="49" charset="0"/>
              </a:rPr>
              <a:t>, </a:t>
            </a:r>
          </a:p>
          <a:p>
            <a:r>
              <a:rPr lang="en" altLang="ja-JP" sz="1400">
                <a:effectLst/>
                <a:latin typeface="PT Mono" panose="02060509020205020204" pitchFamily="49" charset="0"/>
              </a:rPr>
              <a:t> x_String /; StringMatchQ[x, RegularExpression[</a:t>
            </a:r>
          </a:p>
          <a:p>
            <a:r>
              <a:rPr lang="en" altLang="ja-JP" sz="1400">
                <a:effectLst/>
                <a:latin typeface="PT Mono" panose="02060509020205020204" pitchFamily="49" charset="0"/>
              </a:rPr>
              <a:t>     "https://cir.nii.ac.jp/articles.*"]] -&gt; </a:t>
            </a:r>
            <a:r>
              <a:rPr lang="en" altLang="ja-JP" sz="1400">
                <a:effectLst/>
                <a:highlight>
                  <a:srgbClr val="FFFF00"/>
                </a:highlight>
                <a:latin typeface="PT Mono" panose="02060509020205020204" pitchFamily="49" charset="0"/>
              </a:rPr>
              <a:t>voc["ci:*,search,articles"]</a:t>
            </a:r>
            <a:r>
              <a:rPr lang="en" altLang="ja-JP" sz="1400">
                <a:effectLst/>
                <a:latin typeface="PT Mono" panose="02060509020205020204" pitchFamily="49" charset="0"/>
              </a:rPr>
              <a:t>, </a:t>
            </a:r>
          </a:p>
          <a:p>
            <a:r>
              <a:rPr lang="en" altLang="ja-JP" sz="1400">
                <a:effectLst/>
                <a:latin typeface="PT Mono" panose="02060509020205020204" pitchFamily="49" charset="0"/>
              </a:rPr>
              <a:t> x_String /; StringMatchQ[x, RegularExpression["https://cir.nii.ac.jp/books.*"]] -&gt; </a:t>
            </a:r>
          </a:p>
          <a:p>
            <a:r>
              <a:rPr lang="en" altLang="ja-JP" sz="1400">
                <a:effectLst/>
                <a:latin typeface="PT Mono" panose="02060509020205020204" pitchFamily="49" charset="0"/>
              </a:rPr>
              <a:t>  </a:t>
            </a:r>
            <a:r>
              <a:rPr lang="en" altLang="ja-JP" sz="1400">
                <a:effectLst/>
                <a:highlight>
                  <a:srgbClr val="FFFF00"/>
                </a:highlight>
                <a:latin typeface="PT Mono" panose="02060509020205020204" pitchFamily="49" charset="0"/>
              </a:rPr>
              <a:t>voc["ci:*,search,books"]</a:t>
            </a:r>
            <a:r>
              <a:rPr lang="en" altLang="ja-JP" sz="1400">
                <a:effectLst/>
                <a:latin typeface="PT Mono" panose="02060509020205020204" pitchFamily="49" charset="0"/>
              </a:rPr>
              <a:t>, </a:t>
            </a:r>
            <a:endParaRPr lang="en-US" altLang="ja-JP" sz="1400">
              <a:effectLst/>
              <a:latin typeface="PT Mono" panose="02060509020205020204" pitchFamily="49" charset="0"/>
            </a:endParaRPr>
          </a:p>
          <a:p>
            <a:endParaRPr lang="en" altLang="ja-JP" sz="1400">
              <a:effectLst/>
              <a:latin typeface="PT Mono" panose="02060509020205020204" pitchFamily="49" charset="0"/>
            </a:endParaRPr>
          </a:p>
        </p:txBody>
      </p:sp>
      <p:cxnSp>
        <p:nvCxnSpPr>
          <p:cNvPr id="3" name="直線コネクタ 2">
            <a:extLst>
              <a:ext uri="{FF2B5EF4-FFF2-40B4-BE49-F238E27FC236}">
                <a16:creationId xmlns:a16="http://schemas.microsoft.com/office/drawing/2014/main" id="{B43E487E-F171-F7B4-8DFE-46CD9ECEA72D}"/>
              </a:ext>
            </a:extLst>
          </p:cNvPr>
          <p:cNvCxnSpPr>
            <a:cxnSpLocks/>
          </p:cNvCxnSpPr>
          <p:nvPr/>
        </p:nvCxnSpPr>
        <p:spPr>
          <a:xfrm>
            <a:off x="666430" y="938304"/>
            <a:ext cx="415594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704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L 字 60">
            <a:extLst>
              <a:ext uri="{FF2B5EF4-FFF2-40B4-BE49-F238E27FC236}">
                <a16:creationId xmlns:a16="http://schemas.microsoft.com/office/drawing/2014/main" id="{ECB5F944-35AC-6961-93B3-C514C02D014B}"/>
              </a:ext>
            </a:extLst>
          </p:cNvPr>
          <p:cNvSpPr/>
          <p:nvPr/>
        </p:nvSpPr>
        <p:spPr>
          <a:xfrm>
            <a:off x="612000" y="2394982"/>
            <a:ext cx="7920000" cy="4193017"/>
          </a:xfrm>
          <a:prstGeom prst="corner">
            <a:avLst>
              <a:gd name="adj1" fmla="val 42096"/>
              <a:gd name="adj2" fmla="val 88295"/>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4DC07E91-4BAE-A690-FC83-CE43BD1ABF60}"/>
              </a:ext>
            </a:extLst>
          </p:cNvPr>
          <p:cNvSpPr/>
          <p:nvPr/>
        </p:nvSpPr>
        <p:spPr>
          <a:xfrm>
            <a:off x="5587766" y="5046010"/>
            <a:ext cx="2887910" cy="1352437"/>
          </a:xfrm>
          <a:prstGeom prst="rect">
            <a:avLst/>
          </a:prstGeom>
          <a:solidFill>
            <a:schemeClr val="accent1">
              <a:alpha val="2464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CBA6E3D-61F4-CE6C-3053-38B36175994A}"/>
              </a:ext>
            </a:extLst>
          </p:cNvPr>
          <p:cNvSpPr/>
          <p:nvPr/>
        </p:nvSpPr>
        <p:spPr>
          <a:xfrm>
            <a:off x="4419600" y="2476499"/>
            <a:ext cx="4056404" cy="2187633"/>
          </a:xfrm>
          <a:prstGeom prst="rect">
            <a:avLst/>
          </a:prstGeom>
          <a:solidFill>
            <a:schemeClr val="accent1">
              <a:alpha val="298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descr="グラフ, 折れ線グラフ&#10;&#10;自動的に生成された説明">
            <a:extLst>
              <a:ext uri="{FF2B5EF4-FFF2-40B4-BE49-F238E27FC236}">
                <a16:creationId xmlns:a16="http://schemas.microsoft.com/office/drawing/2014/main" id="{0341CF11-956A-DC32-47CF-C5AF134A9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340" y="3683577"/>
            <a:ext cx="1639571" cy="775109"/>
          </a:xfrm>
          <a:prstGeom prst="rect">
            <a:avLst/>
          </a:prstGeom>
        </p:spPr>
      </p:pic>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22</a:t>
            </a:fld>
            <a:endParaRPr lang="en-US" altLang="ja-JP" dirty="0"/>
          </a:p>
        </p:txBody>
      </p:sp>
      <p:sp>
        <p:nvSpPr>
          <p:cNvPr id="2" name="タイトル 1"/>
          <p:cNvSpPr>
            <a:spLocks noGrp="1"/>
          </p:cNvSpPr>
          <p:nvPr>
            <p:ph type="title"/>
          </p:nvPr>
        </p:nvSpPr>
        <p:spPr/>
        <p:txBody>
          <a:bodyPr>
            <a:normAutofit/>
          </a:bodyPr>
          <a:lstStyle/>
          <a:p>
            <a:r>
              <a:rPr lang="ja-JP" altLang="en-US"/>
              <a:t>研究方法全体のフロー</a:t>
            </a:r>
            <a:endParaRPr lang="ja-JP" altLang="en-US" dirty="0"/>
          </a:p>
        </p:txBody>
      </p:sp>
      <p:pic>
        <p:nvPicPr>
          <p:cNvPr id="9" name="図 8" descr="テーブル&#10;&#10;自動的に生成された説明">
            <a:extLst>
              <a:ext uri="{FF2B5EF4-FFF2-40B4-BE49-F238E27FC236}">
                <a16:creationId xmlns:a16="http://schemas.microsoft.com/office/drawing/2014/main" id="{4DE2F6D7-3D33-3B3A-F94A-9F2187422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713" y="2705048"/>
            <a:ext cx="1676644" cy="617960"/>
          </a:xfrm>
          <a:prstGeom prst="rect">
            <a:avLst/>
          </a:prstGeom>
          <a:ln>
            <a:solidFill>
              <a:schemeClr val="tx1"/>
            </a:solidFill>
          </a:ln>
        </p:spPr>
      </p:pic>
      <p:pic>
        <p:nvPicPr>
          <p:cNvPr id="10" name="図 9" descr="ダイアグラム&#10;&#10;自動的に生成された説明">
            <a:extLst>
              <a:ext uri="{FF2B5EF4-FFF2-40B4-BE49-F238E27FC236}">
                <a16:creationId xmlns:a16="http://schemas.microsoft.com/office/drawing/2014/main" id="{0E025595-3D0E-F90B-04A3-57AA911FC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3777" y="5515063"/>
            <a:ext cx="711739" cy="620602"/>
          </a:xfrm>
          <a:prstGeom prst="rect">
            <a:avLst/>
          </a:prstGeom>
          <a:ln>
            <a:solidFill>
              <a:schemeClr val="tx1"/>
            </a:solidFill>
          </a:ln>
        </p:spPr>
      </p:pic>
      <p:pic>
        <p:nvPicPr>
          <p:cNvPr id="11" name="図 10" descr="テキスト&#10;&#10;自動的に生成された説明">
            <a:extLst>
              <a:ext uri="{FF2B5EF4-FFF2-40B4-BE49-F238E27FC236}">
                <a16:creationId xmlns:a16="http://schemas.microsoft.com/office/drawing/2014/main" id="{F2E1DB09-12A6-0EEF-3EA0-14C6E650AD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915" y="2467599"/>
            <a:ext cx="2661998" cy="557855"/>
          </a:xfrm>
          <a:prstGeom prst="rect">
            <a:avLst/>
          </a:prstGeom>
        </p:spPr>
      </p:pic>
      <p:pic>
        <p:nvPicPr>
          <p:cNvPr id="13" name="図 12" descr="テキスト&#10;&#10;自動的に生成された説明">
            <a:extLst>
              <a:ext uri="{FF2B5EF4-FFF2-40B4-BE49-F238E27FC236}">
                <a16:creationId xmlns:a16="http://schemas.microsoft.com/office/drawing/2014/main" id="{60D70BC1-A779-C423-DA86-FBB31ADB13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111" y="3812653"/>
            <a:ext cx="3332064" cy="369332"/>
          </a:xfrm>
          <a:prstGeom prst="rect">
            <a:avLst/>
          </a:prstGeom>
        </p:spPr>
      </p:pic>
      <p:pic>
        <p:nvPicPr>
          <p:cNvPr id="14" name="図 13" descr="テキスト&#10;&#10;自動的に生成された説明">
            <a:extLst>
              <a:ext uri="{FF2B5EF4-FFF2-40B4-BE49-F238E27FC236}">
                <a16:creationId xmlns:a16="http://schemas.microsoft.com/office/drawing/2014/main" id="{DCD97F83-4383-D030-E9BC-343BCAE45E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967" y="3965053"/>
            <a:ext cx="3332064" cy="369332"/>
          </a:xfrm>
          <a:prstGeom prst="rect">
            <a:avLst/>
          </a:prstGeom>
        </p:spPr>
      </p:pic>
      <p:pic>
        <p:nvPicPr>
          <p:cNvPr id="15" name="図 14" descr="テキスト&#10;&#10;自動的に生成された説明">
            <a:extLst>
              <a:ext uri="{FF2B5EF4-FFF2-40B4-BE49-F238E27FC236}">
                <a16:creationId xmlns:a16="http://schemas.microsoft.com/office/drawing/2014/main" id="{AC51CE30-08A8-ED2C-0BF3-68604EE787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823" y="4117453"/>
            <a:ext cx="3332064" cy="369332"/>
          </a:xfrm>
          <a:prstGeom prst="rect">
            <a:avLst/>
          </a:prstGeom>
        </p:spPr>
      </p:pic>
      <p:sp>
        <p:nvSpPr>
          <p:cNvPr id="16" name="テキスト ボックス 15">
            <a:extLst>
              <a:ext uri="{FF2B5EF4-FFF2-40B4-BE49-F238E27FC236}">
                <a16:creationId xmlns:a16="http://schemas.microsoft.com/office/drawing/2014/main" id="{061441A0-0CA7-CB3B-4EDD-4C83C667B5F8}"/>
              </a:ext>
            </a:extLst>
          </p:cNvPr>
          <p:cNvSpPr txBox="1"/>
          <p:nvPr/>
        </p:nvSpPr>
        <p:spPr>
          <a:xfrm>
            <a:off x="1000523" y="3273963"/>
            <a:ext cx="3114278" cy="523220"/>
          </a:xfrm>
          <a:prstGeom prst="rect">
            <a:avLst/>
          </a:prstGeom>
          <a:noFill/>
        </p:spPr>
        <p:txBody>
          <a:bodyPr wrap="square" rtlCol="0">
            <a:spAutoFit/>
          </a:bodyPr>
          <a:lstStyle/>
          <a:p>
            <a:r>
              <a:rPr kumimoji="1" lang="en-US" altLang="ja-JP" sz="1400"/>
              <a:t>IP</a:t>
            </a:r>
            <a:r>
              <a:rPr kumimoji="1" lang="ja-JP" altLang="en-US" sz="1400"/>
              <a:t>アドレス</a:t>
            </a:r>
            <a:r>
              <a:rPr kumimoji="1" lang="en-US" altLang="ja-JP" sz="1400"/>
              <a:t>+</a:t>
            </a:r>
            <a:r>
              <a:rPr kumimoji="1" lang="ja-JP" altLang="en-US" sz="1400"/>
              <a:t>ユーザーエージェントにより</a:t>
            </a:r>
            <a:r>
              <a:rPr lang="ja-JP" altLang="en-US" sz="1400"/>
              <a:t>ログを分割</a:t>
            </a:r>
            <a:endParaRPr kumimoji="1" lang="ja-JP" altLang="en-US" sz="1400"/>
          </a:p>
        </p:txBody>
      </p:sp>
      <p:sp>
        <p:nvSpPr>
          <p:cNvPr id="17" name="テキスト ボックス 16">
            <a:extLst>
              <a:ext uri="{FF2B5EF4-FFF2-40B4-BE49-F238E27FC236}">
                <a16:creationId xmlns:a16="http://schemas.microsoft.com/office/drawing/2014/main" id="{A571900E-0EE8-C551-032E-801DB2C4B7BF}"/>
              </a:ext>
            </a:extLst>
          </p:cNvPr>
          <p:cNvSpPr txBox="1"/>
          <p:nvPr/>
        </p:nvSpPr>
        <p:spPr>
          <a:xfrm>
            <a:off x="657111" y="3809676"/>
            <a:ext cx="2249377" cy="307777"/>
          </a:xfrm>
          <a:prstGeom prst="rect">
            <a:avLst/>
          </a:prstGeom>
          <a:solidFill>
            <a:schemeClr val="accent2">
              <a:lumMod val="60000"/>
              <a:lumOff val="40000"/>
            </a:schemeClr>
          </a:solidFill>
        </p:spPr>
        <p:txBody>
          <a:bodyPr wrap="square" rtlCol="0">
            <a:spAutoFit/>
          </a:bodyPr>
          <a:lstStyle/>
          <a:p>
            <a:r>
              <a:rPr lang="ja-JP" altLang="en-US" sz="1400"/>
              <a:t>推定ユーザーごとのログ</a:t>
            </a:r>
            <a:endParaRPr kumimoji="1" lang="ja-JP" altLang="en-US" sz="1400"/>
          </a:p>
        </p:txBody>
      </p:sp>
      <p:sp>
        <p:nvSpPr>
          <p:cNvPr id="18" name="テキスト ボックス 17">
            <a:extLst>
              <a:ext uri="{FF2B5EF4-FFF2-40B4-BE49-F238E27FC236}">
                <a16:creationId xmlns:a16="http://schemas.microsoft.com/office/drawing/2014/main" id="{F7E703C2-9272-19D0-F9E3-B3CE20CDD425}"/>
              </a:ext>
            </a:extLst>
          </p:cNvPr>
          <p:cNvSpPr txBox="1"/>
          <p:nvPr/>
        </p:nvSpPr>
        <p:spPr>
          <a:xfrm>
            <a:off x="1005453" y="4522791"/>
            <a:ext cx="3114278" cy="523220"/>
          </a:xfrm>
          <a:prstGeom prst="rect">
            <a:avLst/>
          </a:prstGeom>
          <a:noFill/>
        </p:spPr>
        <p:txBody>
          <a:bodyPr wrap="square" rtlCol="0">
            <a:spAutoFit/>
          </a:bodyPr>
          <a:lstStyle/>
          <a:p>
            <a:r>
              <a:rPr lang="ja-JP" altLang="en-US" sz="1400"/>
              <a:t>リファラーとパスの連鎖によるグラフ生成</a:t>
            </a:r>
            <a:endParaRPr kumimoji="1" lang="ja-JP" altLang="en-US" sz="1400"/>
          </a:p>
        </p:txBody>
      </p:sp>
      <p:cxnSp>
        <p:nvCxnSpPr>
          <p:cNvPr id="19" name="直線矢印コネクタ 18">
            <a:extLst>
              <a:ext uri="{FF2B5EF4-FFF2-40B4-BE49-F238E27FC236}">
                <a16:creationId xmlns:a16="http://schemas.microsoft.com/office/drawing/2014/main" id="{6F416C91-9B2A-C55E-9FB8-9FE1EC4B3E91}"/>
              </a:ext>
            </a:extLst>
          </p:cNvPr>
          <p:cNvCxnSpPr/>
          <p:nvPr/>
        </p:nvCxnSpPr>
        <p:spPr>
          <a:xfrm>
            <a:off x="722423" y="2786262"/>
            <a:ext cx="0" cy="102341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D7F6C1EC-68B0-031B-9B43-517E9F704765}"/>
              </a:ext>
            </a:extLst>
          </p:cNvPr>
          <p:cNvCxnSpPr>
            <a:cxnSpLocks/>
          </p:cNvCxnSpPr>
          <p:nvPr/>
        </p:nvCxnSpPr>
        <p:spPr>
          <a:xfrm>
            <a:off x="722423" y="4117453"/>
            <a:ext cx="0" cy="9285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1" name="図 20" descr="動物, 座る, 持つ, ウニ が含まれている画像&#10;&#10;自動的に生成された説明">
            <a:extLst>
              <a:ext uri="{FF2B5EF4-FFF2-40B4-BE49-F238E27FC236}">
                <a16:creationId xmlns:a16="http://schemas.microsoft.com/office/drawing/2014/main" id="{B98BF399-F545-35E0-B0A8-1D1C520CC1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960" y="5582997"/>
            <a:ext cx="719226" cy="686158"/>
          </a:xfrm>
          <a:prstGeom prst="rect">
            <a:avLst/>
          </a:prstGeom>
          <a:solidFill>
            <a:schemeClr val="accent3"/>
          </a:solidFill>
          <a:ln>
            <a:solidFill>
              <a:schemeClr val="tx1"/>
            </a:solidFill>
          </a:ln>
        </p:spPr>
      </p:pic>
      <p:pic>
        <p:nvPicPr>
          <p:cNvPr id="23" name="図 22" descr="動物, 座る, 持つ, ウニ が含まれている画像&#10;&#10;自動的に生成された説明">
            <a:extLst>
              <a:ext uri="{FF2B5EF4-FFF2-40B4-BE49-F238E27FC236}">
                <a16:creationId xmlns:a16="http://schemas.microsoft.com/office/drawing/2014/main" id="{88F7751F-4F6F-3893-6DEA-65FFE95CDD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9181" y="5642261"/>
            <a:ext cx="719226" cy="686158"/>
          </a:xfrm>
          <a:prstGeom prst="rect">
            <a:avLst/>
          </a:prstGeom>
          <a:solidFill>
            <a:schemeClr val="accent3"/>
          </a:solidFill>
          <a:ln>
            <a:solidFill>
              <a:schemeClr val="tx1"/>
            </a:solidFill>
          </a:ln>
        </p:spPr>
      </p:pic>
      <p:pic>
        <p:nvPicPr>
          <p:cNvPr id="24" name="図 23" descr="動物, 座る, 持つ, ウニ が含まれている画像&#10;&#10;自動的に生成された説明">
            <a:extLst>
              <a:ext uri="{FF2B5EF4-FFF2-40B4-BE49-F238E27FC236}">
                <a16:creationId xmlns:a16="http://schemas.microsoft.com/office/drawing/2014/main" id="{3E96139B-852A-1E5E-1325-463E271BC3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4521" y="5712291"/>
            <a:ext cx="719226" cy="686158"/>
          </a:xfrm>
          <a:prstGeom prst="rect">
            <a:avLst/>
          </a:prstGeom>
          <a:solidFill>
            <a:schemeClr val="accent3"/>
          </a:solidFill>
          <a:ln>
            <a:solidFill>
              <a:schemeClr val="tx1"/>
            </a:solidFill>
          </a:ln>
        </p:spPr>
      </p:pic>
      <p:pic>
        <p:nvPicPr>
          <p:cNvPr id="25" name="図 24" descr="ダイアグラム&#10;&#10;自動的に生成された説明">
            <a:extLst>
              <a:ext uri="{FF2B5EF4-FFF2-40B4-BE49-F238E27FC236}">
                <a16:creationId xmlns:a16="http://schemas.microsoft.com/office/drawing/2014/main" id="{FB5D78B5-F218-5BE2-51A3-661EA712E2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7310" y="5447459"/>
            <a:ext cx="711739" cy="620602"/>
          </a:xfrm>
          <a:prstGeom prst="rect">
            <a:avLst/>
          </a:prstGeom>
          <a:ln>
            <a:solidFill>
              <a:schemeClr val="tx1"/>
            </a:solidFill>
          </a:ln>
        </p:spPr>
      </p:pic>
      <p:pic>
        <p:nvPicPr>
          <p:cNvPr id="26" name="図 25" descr="ダイアグラム&#10;&#10;自動的に生成された説明">
            <a:extLst>
              <a:ext uri="{FF2B5EF4-FFF2-40B4-BE49-F238E27FC236}">
                <a16:creationId xmlns:a16="http://schemas.microsoft.com/office/drawing/2014/main" id="{44E7B6DE-8781-BC21-DD27-0D21E45CA6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2488" y="5545805"/>
            <a:ext cx="711739" cy="620602"/>
          </a:xfrm>
          <a:prstGeom prst="rect">
            <a:avLst/>
          </a:prstGeom>
          <a:ln>
            <a:solidFill>
              <a:schemeClr val="tx1"/>
            </a:solidFill>
          </a:ln>
        </p:spPr>
      </p:pic>
      <p:pic>
        <p:nvPicPr>
          <p:cNvPr id="27" name="図 26" descr="ダイアグラム&#10;&#10;自動的に生成された説明">
            <a:extLst>
              <a:ext uri="{FF2B5EF4-FFF2-40B4-BE49-F238E27FC236}">
                <a16:creationId xmlns:a16="http://schemas.microsoft.com/office/drawing/2014/main" id="{0155EBB3-3F54-5574-5C3E-495A2378C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317" y="5602147"/>
            <a:ext cx="711739" cy="620602"/>
          </a:xfrm>
          <a:prstGeom prst="rect">
            <a:avLst/>
          </a:prstGeom>
          <a:ln>
            <a:solidFill>
              <a:schemeClr val="tx1"/>
            </a:solidFill>
          </a:ln>
        </p:spPr>
      </p:pic>
      <p:pic>
        <p:nvPicPr>
          <p:cNvPr id="28" name="図 27" descr="ダイアグラム&#10;&#10;自動的に生成された説明">
            <a:extLst>
              <a:ext uri="{FF2B5EF4-FFF2-40B4-BE49-F238E27FC236}">
                <a16:creationId xmlns:a16="http://schemas.microsoft.com/office/drawing/2014/main" id="{851BC6FA-A5BD-EC47-37E4-5AAD8B74E8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6169" y="5563445"/>
            <a:ext cx="711739" cy="620602"/>
          </a:xfrm>
          <a:prstGeom prst="rect">
            <a:avLst/>
          </a:prstGeom>
          <a:ln>
            <a:solidFill>
              <a:schemeClr val="tx1"/>
            </a:solidFill>
          </a:ln>
        </p:spPr>
      </p:pic>
      <p:pic>
        <p:nvPicPr>
          <p:cNvPr id="29" name="図 28" descr="ダイアグラム&#10;&#10;自動的に生成された説明">
            <a:extLst>
              <a:ext uri="{FF2B5EF4-FFF2-40B4-BE49-F238E27FC236}">
                <a16:creationId xmlns:a16="http://schemas.microsoft.com/office/drawing/2014/main" id="{8DD50477-D4A5-E9F8-9EE8-FCA4FDBD96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9709" y="5661415"/>
            <a:ext cx="711739" cy="620602"/>
          </a:xfrm>
          <a:prstGeom prst="rect">
            <a:avLst/>
          </a:prstGeom>
          <a:ln>
            <a:solidFill>
              <a:schemeClr val="tx1"/>
            </a:solidFill>
          </a:ln>
        </p:spPr>
      </p:pic>
      <p:sp>
        <p:nvSpPr>
          <p:cNvPr id="30" name="テキスト ボックス 29">
            <a:extLst>
              <a:ext uri="{FF2B5EF4-FFF2-40B4-BE49-F238E27FC236}">
                <a16:creationId xmlns:a16="http://schemas.microsoft.com/office/drawing/2014/main" id="{7D53E73A-4D72-1838-8B62-1D5411DFEFE5}"/>
              </a:ext>
            </a:extLst>
          </p:cNvPr>
          <p:cNvSpPr txBox="1"/>
          <p:nvPr/>
        </p:nvSpPr>
        <p:spPr>
          <a:xfrm>
            <a:off x="5569300" y="5036697"/>
            <a:ext cx="2249377" cy="307777"/>
          </a:xfrm>
          <a:prstGeom prst="rect">
            <a:avLst/>
          </a:prstGeom>
          <a:solidFill>
            <a:schemeClr val="accent2">
              <a:lumMod val="60000"/>
              <a:lumOff val="40000"/>
            </a:schemeClr>
          </a:solidFill>
        </p:spPr>
        <p:txBody>
          <a:bodyPr wrap="square" rtlCol="0">
            <a:spAutoFit/>
          </a:bodyPr>
          <a:lstStyle/>
          <a:p>
            <a:r>
              <a:rPr kumimoji="1" lang="ja-JP" altLang="en-US" sz="1400"/>
              <a:t>ユーザーアクセスグラフ</a:t>
            </a:r>
          </a:p>
        </p:txBody>
      </p:sp>
      <p:cxnSp>
        <p:nvCxnSpPr>
          <p:cNvPr id="31" name="直線矢印コネクタ 30">
            <a:extLst>
              <a:ext uri="{FF2B5EF4-FFF2-40B4-BE49-F238E27FC236}">
                <a16:creationId xmlns:a16="http://schemas.microsoft.com/office/drawing/2014/main" id="{66DE3D89-B19E-40A7-F869-60C72510C154}"/>
              </a:ext>
            </a:extLst>
          </p:cNvPr>
          <p:cNvCxnSpPr>
            <a:cxnSpLocks/>
            <a:endCxn id="30" idx="1"/>
          </p:cNvCxnSpPr>
          <p:nvPr/>
        </p:nvCxnSpPr>
        <p:spPr>
          <a:xfrm>
            <a:off x="2811898" y="5190586"/>
            <a:ext cx="275740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DEE1392C-22F9-3E4D-F98E-C7B2359B2979}"/>
              </a:ext>
            </a:extLst>
          </p:cNvPr>
          <p:cNvSpPr txBox="1"/>
          <p:nvPr/>
        </p:nvSpPr>
        <p:spPr>
          <a:xfrm>
            <a:off x="2963222" y="5230005"/>
            <a:ext cx="2527147" cy="1200329"/>
          </a:xfrm>
          <a:prstGeom prst="rect">
            <a:avLst/>
          </a:prstGeom>
          <a:noFill/>
        </p:spPr>
        <p:txBody>
          <a:bodyPr wrap="square" rtlCol="0">
            <a:spAutoFit/>
          </a:bodyPr>
          <a:lstStyle/>
          <a:p>
            <a:r>
              <a:rPr lang="ja-JP" altLang="en-US" sz="1200"/>
              <a:t>リファラーが記録されないノードを起点としてグラフを再構成</a:t>
            </a:r>
            <a:r>
              <a:rPr lang="en-US" altLang="ja-JP" sz="1200"/>
              <a:t>(</a:t>
            </a:r>
            <a:r>
              <a:rPr lang="ja-JP" altLang="en-US" sz="1200"/>
              <a:t>最初のアクセスはリファラーが記録されない</a:t>
            </a:r>
            <a:r>
              <a:rPr lang="en-US" altLang="ja-JP" sz="1200"/>
              <a:t>)</a:t>
            </a:r>
            <a:r>
              <a:rPr lang="ja-JP" altLang="en-US" sz="1200"/>
              <a:t>。リファラーよりもアクセス</a:t>
            </a:r>
            <a:r>
              <a:rPr lang="en-US" altLang="ja-JP" sz="1200"/>
              <a:t>URI</a:t>
            </a:r>
            <a:r>
              <a:rPr lang="ja-JP" altLang="en-US" sz="1200"/>
              <a:t>へのアクセス時刻が後刻となるリンクを選択。</a:t>
            </a:r>
            <a:endParaRPr kumimoji="1" lang="ja-JP" altLang="en-US" sz="1200"/>
          </a:p>
        </p:txBody>
      </p:sp>
      <p:pic>
        <p:nvPicPr>
          <p:cNvPr id="34" name="図 33" descr="テキスト&#10;&#10;自動的に生成された説明">
            <a:extLst>
              <a:ext uri="{FF2B5EF4-FFF2-40B4-BE49-F238E27FC236}">
                <a16:creationId xmlns:a16="http://schemas.microsoft.com/office/drawing/2014/main" id="{D5363599-0A49-976F-1A13-0BFEB428A8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8865" y="3681134"/>
            <a:ext cx="1929950" cy="775109"/>
          </a:xfrm>
          <a:prstGeom prst="rect">
            <a:avLst/>
          </a:prstGeom>
        </p:spPr>
      </p:pic>
      <p:sp>
        <p:nvSpPr>
          <p:cNvPr id="35" name="テキスト ボックス 34">
            <a:extLst>
              <a:ext uri="{FF2B5EF4-FFF2-40B4-BE49-F238E27FC236}">
                <a16:creationId xmlns:a16="http://schemas.microsoft.com/office/drawing/2014/main" id="{2DAB2660-D8A5-71DD-C26C-A64048135360}"/>
              </a:ext>
            </a:extLst>
          </p:cNvPr>
          <p:cNvSpPr txBox="1"/>
          <p:nvPr/>
        </p:nvSpPr>
        <p:spPr>
          <a:xfrm>
            <a:off x="6405780" y="3623112"/>
            <a:ext cx="1306283" cy="307777"/>
          </a:xfrm>
          <a:prstGeom prst="rect">
            <a:avLst/>
          </a:prstGeom>
          <a:solidFill>
            <a:schemeClr val="accent2">
              <a:lumMod val="60000"/>
              <a:lumOff val="40000"/>
            </a:schemeClr>
          </a:solidFill>
        </p:spPr>
        <p:txBody>
          <a:bodyPr wrap="square" rtlCol="0">
            <a:spAutoFit/>
          </a:bodyPr>
          <a:lstStyle/>
          <a:p>
            <a:r>
              <a:rPr lang="ja-JP" altLang="en-US" sz="1400"/>
              <a:t>被覆比</a:t>
            </a:r>
            <a:endParaRPr kumimoji="1" lang="ja-JP" altLang="en-US" sz="1400"/>
          </a:p>
        </p:txBody>
      </p:sp>
      <p:sp>
        <p:nvSpPr>
          <p:cNvPr id="36" name="テキスト ボックス 35">
            <a:extLst>
              <a:ext uri="{FF2B5EF4-FFF2-40B4-BE49-F238E27FC236}">
                <a16:creationId xmlns:a16="http://schemas.microsoft.com/office/drawing/2014/main" id="{F1476796-B0D9-8CFF-482F-EB8FB06F8DC5}"/>
              </a:ext>
            </a:extLst>
          </p:cNvPr>
          <p:cNvSpPr txBox="1"/>
          <p:nvPr/>
        </p:nvSpPr>
        <p:spPr>
          <a:xfrm>
            <a:off x="4526722" y="2665436"/>
            <a:ext cx="1639571" cy="307777"/>
          </a:xfrm>
          <a:prstGeom prst="rect">
            <a:avLst/>
          </a:prstGeom>
          <a:solidFill>
            <a:schemeClr val="accent2">
              <a:lumMod val="60000"/>
              <a:lumOff val="40000"/>
            </a:schemeClr>
          </a:solidFill>
        </p:spPr>
        <p:txBody>
          <a:bodyPr wrap="square" rtlCol="0">
            <a:spAutoFit/>
          </a:bodyPr>
          <a:lstStyle/>
          <a:p>
            <a:r>
              <a:rPr lang="ja-JP" altLang="en-US" sz="1400"/>
              <a:t>アクセス数集計</a:t>
            </a:r>
            <a:endParaRPr kumimoji="1" lang="ja-JP" altLang="en-US" sz="1400"/>
          </a:p>
        </p:txBody>
      </p:sp>
      <p:cxnSp>
        <p:nvCxnSpPr>
          <p:cNvPr id="39" name="直線矢印コネクタ 38">
            <a:extLst>
              <a:ext uri="{FF2B5EF4-FFF2-40B4-BE49-F238E27FC236}">
                <a16:creationId xmlns:a16="http://schemas.microsoft.com/office/drawing/2014/main" id="{92323837-4C77-9F7F-451C-671AE4133E18}"/>
              </a:ext>
            </a:extLst>
          </p:cNvPr>
          <p:cNvCxnSpPr>
            <a:cxnSpLocks/>
          </p:cNvCxnSpPr>
          <p:nvPr/>
        </p:nvCxnSpPr>
        <p:spPr>
          <a:xfrm flipV="1">
            <a:off x="6663679" y="4522791"/>
            <a:ext cx="0" cy="5020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66D857C-0BC9-24A3-BAAA-3848F4CF97E1}"/>
              </a:ext>
            </a:extLst>
          </p:cNvPr>
          <p:cNvSpPr txBox="1"/>
          <p:nvPr/>
        </p:nvSpPr>
        <p:spPr>
          <a:xfrm>
            <a:off x="4541739" y="3626039"/>
            <a:ext cx="1639571" cy="307777"/>
          </a:xfrm>
          <a:prstGeom prst="rect">
            <a:avLst/>
          </a:prstGeom>
          <a:solidFill>
            <a:schemeClr val="accent2">
              <a:lumMod val="60000"/>
              <a:lumOff val="40000"/>
            </a:schemeClr>
          </a:solidFill>
        </p:spPr>
        <p:txBody>
          <a:bodyPr wrap="square" rtlCol="0">
            <a:spAutoFit/>
          </a:bodyPr>
          <a:lstStyle/>
          <a:p>
            <a:r>
              <a:rPr kumimoji="1" lang="en-US" altLang="ja-JP" sz="1400"/>
              <a:t>Zip</a:t>
            </a:r>
            <a:r>
              <a:rPr kumimoji="1" lang="ja-JP" altLang="en-US" sz="1400"/>
              <a:t>分布</a:t>
            </a:r>
          </a:p>
        </p:txBody>
      </p:sp>
      <p:pic>
        <p:nvPicPr>
          <p:cNvPr id="47" name="図 46" descr="ヒストグラム が含まれている画像&#10;&#10;自動的に生成された説明">
            <a:extLst>
              <a:ext uri="{FF2B5EF4-FFF2-40B4-BE49-F238E27FC236}">
                <a16:creationId xmlns:a16="http://schemas.microsoft.com/office/drawing/2014/main" id="{08EEB206-B0D9-A0E7-0612-8FC60ED077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28584" y="2690932"/>
            <a:ext cx="1930231" cy="652277"/>
          </a:xfrm>
          <a:prstGeom prst="rect">
            <a:avLst/>
          </a:prstGeom>
        </p:spPr>
      </p:pic>
      <p:sp>
        <p:nvSpPr>
          <p:cNvPr id="45" name="テキスト ボックス 44">
            <a:extLst>
              <a:ext uri="{FF2B5EF4-FFF2-40B4-BE49-F238E27FC236}">
                <a16:creationId xmlns:a16="http://schemas.microsoft.com/office/drawing/2014/main" id="{90BD18DA-6E4C-77DA-783D-0623B2D7230D}"/>
              </a:ext>
            </a:extLst>
          </p:cNvPr>
          <p:cNvSpPr txBox="1"/>
          <p:nvPr/>
        </p:nvSpPr>
        <p:spPr>
          <a:xfrm>
            <a:off x="6405780" y="2665436"/>
            <a:ext cx="1364175" cy="523220"/>
          </a:xfrm>
          <a:prstGeom prst="rect">
            <a:avLst/>
          </a:prstGeom>
          <a:solidFill>
            <a:schemeClr val="accent2">
              <a:lumMod val="60000"/>
              <a:lumOff val="40000"/>
            </a:schemeClr>
          </a:solidFill>
        </p:spPr>
        <p:txBody>
          <a:bodyPr wrap="square" rtlCol="0">
            <a:spAutoFit/>
          </a:bodyPr>
          <a:lstStyle/>
          <a:p>
            <a:r>
              <a:rPr lang="ja-JP" altLang="en-US" sz="1400"/>
              <a:t>アクセスパターン類型化</a:t>
            </a:r>
            <a:endParaRPr kumimoji="1" lang="ja-JP" altLang="en-US" sz="1400"/>
          </a:p>
        </p:txBody>
      </p:sp>
      <p:pic>
        <p:nvPicPr>
          <p:cNvPr id="56" name="図 55" descr="グラフィカル ユーザー インターフェイス, テキスト, アプリケーション&#10;&#10;自動的に生成された説明">
            <a:extLst>
              <a:ext uri="{FF2B5EF4-FFF2-40B4-BE49-F238E27FC236}">
                <a16:creationId xmlns:a16="http://schemas.microsoft.com/office/drawing/2014/main" id="{E999FB84-B201-B4FA-9734-8BB1BB6091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7223" y="1375345"/>
            <a:ext cx="2028453" cy="692404"/>
          </a:xfrm>
          <a:prstGeom prst="rect">
            <a:avLst/>
          </a:prstGeom>
        </p:spPr>
      </p:pic>
      <p:cxnSp>
        <p:nvCxnSpPr>
          <p:cNvPr id="50" name="直線矢印コネクタ 49">
            <a:extLst>
              <a:ext uri="{FF2B5EF4-FFF2-40B4-BE49-F238E27FC236}">
                <a16:creationId xmlns:a16="http://schemas.microsoft.com/office/drawing/2014/main" id="{6D31A171-D1B5-6E3F-23DC-0A31ED6601AC}"/>
              </a:ext>
            </a:extLst>
          </p:cNvPr>
          <p:cNvCxnSpPr>
            <a:cxnSpLocks/>
          </p:cNvCxnSpPr>
          <p:nvPr/>
        </p:nvCxnSpPr>
        <p:spPr>
          <a:xfrm>
            <a:off x="6469216" y="1615254"/>
            <a:ext cx="0" cy="10897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AE75280E-BA79-5EA4-3E22-262DC6ADB4E8}"/>
              </a:ext>
            </a:extLst>
          </p:cNvPr>
          <p:cNvSpPr txBox="1"/>
          <p:nvPr/>
        </p:nvSpPr>
        <p:spPr>
          <a:xfrm>
            <a:off x="6435071" y="1313296"/>
            <a:ext cx="1382849" cy="307777"/>
          </a:xfrm>
          <a:prstGeom prst="rect">
            <a:avLst/>
          </a:prstGeom>
          <a:solidFill>
            <a:schemeClr val="accent2">
              <a:lumMod val="60000"/>
              <a:lumOff val="40000"/>
            </a:schemeClr>
          </a:solidFill>
        </p:spPr>
        <p:txBody>
          <a:bodyPr wrap="square" rtlCol="0">
            <a:spAutoFit/>
          </a:bodyPr>
          <a:lstStyle/>
          <a:p>
            <a:r>
              <a:rPr lang="ja-JP" altLang="en-US" sz="1400"/>
              <a:t>ボキャブラリ</a:t>
            </a:r>
            <a:endParaRPr kumimoji="1" lang="ja-JP" altLang="en-US" sz="1400"/>
          </a:p>
        </p:txBody>
      </p:sp>
      <p:pic>
        <p:nvPicPr>
          <p:cNvPr id="3" name="図 2" descr="テーブル&#10;&#10;自動的に生成された説明">
            <a:extLst>
              <a:ext uri="{FF2B5EF4-FFF2-40B4-BE49-F238E27FC236}">
                <a16:creationId xmlns:a16="http://schemas.microsoft.com/office/drawing/2014/main" id="{A20588DD-4D01-03E8-5C07-1B85DC5FA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440" y="1375324"/>
            <a:ext cx="1676644" cy="617960"/>
          </a:xfrm>
          <a:prstGeom prst="rect">
            <a:avLst/>
          </a:prstGeom>
          <a:ln>
            <a:solidFill>
              <a:schemeClr val="tx1"/>
            </a:solidFill>
          </a:ln>
        </p:spPr>
      </p:pic>
      <p:sp>
        <p:nvSpPr>
          <p:cNvPr id="5" name="テキスト ボックス 4">
            <a:extLst>
              <a:ext uri="{FF2B5EF4-FFF2-40B4-BE49-F238E27FC236}">
                <a16:creationId xmlns:a16="http://schemas.microsoft.com/office/drawing/2014/main" id="{F0DCCC6E-8745-05B4-A87E-654CDF2BE28C}"/>
              </a:ext>
            </a:extLst>
          </p:cNvPr>
          <p:cNvSpPr txBox="1"/>
          <p:nvPr/>
        </p:nvSpPr>
        <p:spPr>
          <a:xfrm>
            <a:off x="4468497" y="1324113"/>
            <a:ext cx="1639571" cy="461665"/>
          </a:xfrm>
          <a:prstGeom prst="rect">
            <a:avLst/>
          </a:prstGeom>
          <a:solidFill>
            <a:schemeClr val="accent2">
              <a:lumMod val="60000"/>
              <a:lumOff val="40000"/>
            </a:schemeClr>
          </a:solidFill>
        </p:spPr>
        <p:txBody>
          <a:bodyPr wrap="square" rtlCol="0">
            <a:spAutoFit/>
          </a:bodyPr>
          <a:lstStyle/>
          <a:p>
            <a:r>
              <a:rPr lang="ja-JP" altLang="en-US" sz="1200"/>
              <a:t>アクセス数集計</a:t>
            </a:r>
            <a:r>
              <a:rPr lang="en-US" altLang="ja-JP" sz="1200"/>
              <a:t>(</a:t>
            </a:r>
          </a:p>
          <a:p>
            <a:r>
              <a:rPr lang="ja-JP" altLang="en-US" sz="1200"/>
              <a:t>ユーザアクセス</a:t>
            </a:r>
            <a:r>
              <a:rPr lang="en-US" altLang="ja-JP" sz="1200"/>
              <a:t>)</a:t>
            </a:r>
            <a:endParaRPr kumimoji="1" lang="ja-JP" altLang="en-US" sz="1200"/>
          </a:p>
        </p:txBody>
      </p:sp>
      <p:pic>
        <p:nvPicPr>
          <p:cNvPr id="6" name="図 5" descr="テキスト&#10;&#10;自動的に生成された説明">
            <a:extLst>
              <a:ext uri="{FF2B5EF4-FFF2-40B4-BE49-F238E27FC236}">
                <a16:creationId xmlns:a16="http://schemas.microsoft.com/office/drawing/2014/main" id="{6AADB050-E1D3-B2BE-3CA1-5A8D340F07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914" y="1371206"/>
            <a:ext cx="3537857" cy="741402"/>
          </a:xfrm>
          <a:prstGeom prst="rect">
            <a:avLst/>
          </a:prstGeom>
        </p:spPr>
      </p:pic>
      <p:sp>
        <p:nvSpPr>
          <p:cNvPr id="7" name="テキスト ボックス 6">
            <a:extLst>
              <a:ext uri="{FF2B5EF4-FFF2-40B4-BE49-F238E27FC236}">
                <a16:creationId xmlns:a16="http://schemas.microsoft.com/office/drawing/2014/main" id="{4C0CF43E-2280-8D70-557E-2D2622FB3EA9}"/>
              </a:ext>
            </a:extLst>
          </p:cNvPr>
          <p:cNvSpPr txBox="1"/>
          <p:nvPr/>
        </p:nvSpPr>
        <p:spPr>
          <a:xfrm>
            <a:off x="668323" y="1328497"/>
            <a:ext cx="2231574" cy="307777"/>
          </a:xfrm>
          <a:prstGeom prst="rect">
            <a:avLst/>
          </a:prstGeom>
          <a:solidFill>
            <a:schemeClr val="accent2">
              <a:lumMod val="60000"/>
              <a:lumOff val="40000"/>
            </a:schemeClr>
          </a:solidFill>
        </p:spPr>
        <p:txBody>
          <a:bodyPr wrap="square" rtlCol="0">
            <a:spAutoFit/>
          </a:bodyPr>
          <a:lstStyle/>
          <a:p>
            <a:r>
              <a:rPr lang="en-US" altLang="ja-JP" sz="1400"/>
              <a:t>3</a:t>
            </a:r>
            <a:r>
              <a:rPr lang="ja-JP" altLang="en-US" sz="1400"/>
              <a:t>ヶ月のログ</a:t>
            </a:r>
            <a:endParaRPr kumimoji="1" lang="ja-JP" altLang="en-US" sz="1400"/>
          </a:p>
        </p:txBody>
      </p:sp>
      <p:cxnSp>
        <p:nvCxnSpPr>
          <p:cNvPr id="46" name="直線矢印コネクタ 45">
            <a:extLst>
              <a:ext uri="{FF2B5EF4-FFF2-40B4-BE49-F238E27FC236}">
                <a16:creationId xmlns:a16="http://schemas.microsoft.com/office/drawing/2014/main" id="{07619E4C-34E7-7F8C-B2D9-10DE09624151}"/>
              </a:ext>
            </a:extLst>
          </p:cNvPr>
          <p:cNvCxnSpPr>
            <a:cxnSpLocks/>
          </p:cNvCxnSpPr>
          <p:nvPr/>
        </p:nvCxnSpPr>
        <p:spPr>
          <a:xfrm>
            <a:off x="722423" y="1636274"/>
            <a:ext cx="0" cy="8313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52" name="図 51" descr="テキスト&#10;&#10;自動的に生成された説明">
            <a:extLst>
              <a:ext uri="{FF2B5EF4-FFF2-40B4-BE49-F238E27FC236}">
                <a16:creationId xmlns:a16="http://schemas.microsoft.com/office/drawing/2014/main" id="{6CF2BE56-EFB9-2F02-2245-5CAD33648B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315" y="2619999"/>
            <a:ext cx="2661998" cy="557855"/>
          </a:xfrm>
          <a:prstGeom prst="rect">
            <a:avLst/>
          </a:prstGeom>
        </p:spPr>
      </p:pic>
      <p:sp>
        <p:nvSpPr>
          <p:cNvPr id="12" name="テキスト ボックス 11">
            <a:extLst>
              <a:ext uri="{FF2B5EF4-FFF2-40B4-BE49-F238E27FC236}">
                <a16:creationId xmlns:a16="http://schemas.microsoft.com/office/drawing/2014/main" id="{10EC432F-7B22-495A-B562-0CAAAB08E02E}"/>
              </a:ext>
            </a:extLst>
          </p:cNvPr>
          <p:cNvSpPr txBox="1"/>
          <p:nvPr/>
        </p:nvSpPr>
        <p:spPr>
          <a:xfrm>
            <a:off x="674914" y="2467599"/>
            <a:ext cx="2231574" cy="307777"/>
          </a:xfrm>
          <a:prstGeom prst="rect">
            <a:avLst/>
          </a:prstGeom>
          <a:solidFill>
            <a:schemeClr val="accent2">
              <a:lumMod val="60000"/>
              <a:lumOff val="40000"/>
            </a:schemeClr>
          </a:solidFill>
        </p:spPr>
        <p:txBody>
          <a:bodyPr wrap="square" rtlCol="0">
            <a:spAutoFit/>
          </a:bodyPr>
          <a:lstStyle/>
          <a:p>
            <a:r>
              <a:rPr lang="en-US" altLang="ja-JP" sz="1400"/>
              <a:t>1</a:t>
            </a:r>
            <a:r>
              <a:rPr lang="ja-JP" altLang="en-US" sz="1400"/>
              <a:t>日ごとのログ</a:t>
            </a:r>
            <a:endParaRPr kumimoji="1" lang="ja-JP" altLang="en-US" sz="1400"/>
          </a:p>
        </p:txBody>
      </p:sp>
      <p:sp>
        <p:nvSpPr>
          <p:cNvPr id="22" name="テキスト ボックス 21">
            <a:extLst>
              <a:ext uri="{FF2B5EF4-FFF2-40B4-BE49-F238E27FC236}">
                <a16:creationId xmlns:a16="http://schemas.microsoft.com/office/drawing/2014/main" id="{74D41072-80C3-5689-32D1-75AB44C3C248}"/>
              </a:ext>
            </a:extLst>
          </p:cNvPr>
          <p:cNvSpPr txBox="1"/>
          <p:nvPr/>
        </p:nvSpPr>
        <p:spPr>
          <a:xfrm>
            <a:off x="641774" y="5028607"/>
            <a:ext cx="2249377" cy="523220"/>
          </a:xfrm>
          <a:prstGeom prst="rect">
            <a:avLst/>
          </a:prstGeom>
          <a:solidFill>
            <a:schemeClr val="accent2">
              <a:lumMod val="60000"/>
              <a:lumOff val="40000"/>
            </a:schemeClr>
          </a:solidFill>
        </p:spPr>
        <p:txBody>
          <a:bodyPr wrap="square" rtlCol="0">
            <a:spAutoFit/>
          </a:bodyPr>
          <a:lstStyle/>
          <a:p>
            <a:r>
              <a:rPr lang="ja-JP" altLang="en-US" sz="1400"/>
              <a:t>推定ユーザーごとに巨大グラフを生成</a:t>
            </a:r>
            <a:endParaRPr kumimoji="1" lang="ja-JP" altLang="en-US" sz="1400"/>
          </a:p>
        </p:txBody>
      </p:sp>
      <p:cxnSp>
        <p:nvCxnSpPr>
          <p:cNvPr id="57" name="直線矢印コネクタ 56">
            <a:extLst>
              <a:ext uri="{FF2B5EF4-FFF2-40B4-BE49-F238E27FC236}">
                <a16:creationId xmlns:a16="http://schemas.microsoft.com/office/drawing/2014/main" id="{91E56143-FCF6-950C-FE93-C1D5EDE6F55B}"/>
              </a:ext>
            </a:extLst>
          </p:cNvPr>
          <p:cNvCxnSpPr>
            <a:cxnSpLocks/>
          </p:cNvCxnSpPr>
          <p:nvPr/>
        </p:nvCxnSpPr>
        <p:spPr>
          <a:xfrm>
            <a:off x="2878125" y="1357814"/>
            <a:ext cx="159037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A0958690-38EC-01A2-7142-A4F4A4F84AAB}"/>
              </a:ext>
            </a:extLst>
          </p:cNvPr>
          <p:cNvSpPr txBox="1"/>
          <p:nvPr/>
        </p:nvSpPr>
        <p:spPr>
          <a:xfrm>
            <a:off x="6395195" y="2102629"/>
            <a:ext cx="2278923" cy="430887"/>
          </a:xfrm>
          <a:prstGeom prst="rect">
            <a:avLst/>
          </a:prstGeom>
          <a:noFill/>
        </p:spPr>
        <p:txBody>
          <a:bodyPr wrap="square" rtlCol="0">
            <a:spAutoFit/>
          </a:bodyPr>
          <a:lstStyle/>
          <a:p>
            <a:r>
              <a:rPr kumimoji="1" lang="ja-JP" altLang="en-US" sz="1100"/>
              <a:t>ユーザーストーリ</a:t>
            </a:r>
            <a:r>
              <a:rPr lang="ja-JP" altLang="en-US" sz="1100"/>
              <a:t>ー</a:t>
            </a:r>
            <a:r>
              <a:rPr kumimoji="1" lang="ja-JP" altLang="en-US" sz="1100"/>
              <a:t>と</a:t>
            </a:r>
            <a:r>
              <a:rPr kumimoji="1" lang="en-US" altLang="ja-JP" sz="1100"/>
              <a:t>URI</a:t>
            </a:r>
            <a:r>
              <a:rPr kumimoji="1" lang="ja-JP" altLang="en-US" sz="1100"/>
              <a:t>を</a:t>
            </a:r>
            <a:r>
              <a:rPr kumimoji="1" lang="en-US" altLang="ja-JP" sz="1100"/>
              <a:t>"</a:t>
            </a:r>
            <a:r>
              <a:rPr kumimoji="1" lang="ja-JP" altLang="en-US" sz="1100"/>
              <a:t>ボキャブラリ</a:t>
            </a:r>
            <a:r>
              <a:rPr kumimoji="1" lang="en-US" altLang="ja-JP" sz="1100"/>
              <a:t>"</a:t>
            </a:r>
            <a:r>
              <a:rPr kumimoji="1" lang="ja-JP" altLang="en-US" sz="1100"/>
              <a:t>を通してマップする</a:t>
            </a:r>
          </a:p>
        </p:txBody>
      </p:sp>
      <p:sp>
        <p:nvSpPr>
          <p:cNvPr id="37" name="L 字 36">
            <a:extLst>
              <a:ext uri="{FF2B5EF4-FFF2-40B4-BE49-F238E27FC236}">
                <a16:creationId xmlns:a16="http://schemas.microsoft.com/office/drawing/2014/main" id="{880E5AD2-D107-A630-2CC2-F3329A36AD18}"/>
              </a:ext>
            </a:extLst>
          </p:cNvPr>
          <p:cNvSpPr/>
          <p:nvPr/>
        </p:nvSpPr>
        <p:spPr>
          <a:xfrm>
            <a:off x="4397828" y="1281150"/>
            <a:ext cx="4112399" cy="3382981"/>
          </a:xfrm>
          <a:prstGeom prst="corner">
            <a:avLst>
              <a:gd name="adj1" fmla="val 64220"/>
              <a:gd name="adj2" fmla="val 53160"/>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AC0FA02D-9CAA-44E7-7B89-4DD11A790AB9}"/>
              </a:ext>
            </a:extLst>
          </p:cNvPr>
          <p:cNvSpPr/>
          <p:nvPr/>
        </p:nvSpPr>
        <p:spPr>
          <a:xfrm>
            <a:off x="6380641" y="1281150"/>
            <a:ext cx="2118700" cy="83145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1080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half" idx="10"/>
          </p:nvPr>
        </p:nvSpPr>
        <p:spPr>
          <a:xfrm>
            <a:off x="612000" y="1260000"/>
            <a:ext cx="7920000" cy="1953538"/>
          </a:xfrm>
        </p:spPr>
        <p:txBody>
          <a:bodyPr/>
          <a:lstStyle/>
          <a:p>
            <a:pPr marL="0" indent="0">
              <a:buNone/>
            </a:pPr>
            <a:r>
              <a:rPr lang="ja-JP" altLang="en-US" sz="2000" dirty="0"/>
              <a:t>アクセスグラフとは特定のユーザーの一連のサービス（群）へのアクセスであり、「ユーザー特定情報」</a:t>
            </a:r>
            <a:r>
              <a:rPr lang="en-US" altLang="ja-JP" sz="2000" dirty="0"/>
              <a:t>+</a:t>
            </a:r>
            <a:r>
              <a:rPr lang="ja-JP" altLang="en-US" sz="2000" dirty="0"/>
              <a:t>「それに対応するログの集合」である。</a:t>
            </a:r>
            <a:endParaRPr lang="en-US" altLang="ja-JP" sz="2000" dirty="0"/>
          </a:p>
          <a:p>
            <a:pPr marL="0" indent="0">
              <a:buNone/>
            </a:pPr>
            <a:endParaRPr lang="en-US" altLang="ja-JP" sz="2000" dirty="0"/>
          </a:p>
          <a:p>
            <a:pPr marL="0" indent="0">
              <a:buNone/>
            </a:pPr>
            <a:r>
              <a:rPr lang="ja-JP" altLang="en-US" sz="2000" dirty="0"/>
              <a:t>「同一ユーザーの一連のアクセス」を取得するため。</a:t>
            </a:r>
            <a:endParaRPr lang="en-US" altLang="ja-JP" sz="2000" dirty="0"/>
          </a:p>
          <a:p>
            <a:pPr marL="0" indent="0">
              <a:buNone/>
            </a:pPr>
            <a:r>
              <a:rPr lang="ja-JP" altLang="en-US" sz="2000" dirty="0"/>
              <a:t>ただし「同一ユーザー」は推測。</a:t>
            </a:r>
            <a:endParaRPr lang="en-US" altLang="ja-JP" sz="2000" dirty="0"/>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23</a:t>
            </a:fld>
            <a:endParaRPr lang="en-US" altLang="ja-JP" dirty="0"/>
          </a:p>
        </p:txBody>
      </p:sp>
      <p:sp>
        <p:nvSpPr>
          <p:cNvPr id="2" name="タイトル 1"/>
          <p:cNvSpPr>
            <a:spLocks noGrp="1"/>
          </p:cNvSpPr>
          <p:nvPr>
            <p:ph type="title"/>
          </p:nvPr>
        </p:nvSpPr>
        <p:spPr/>
        <p:txBody>
          <a:bodyPr>
            <a:normAutofit/>
          </a:bodyPr>
          <a:lstStyle/>
          <a:p>
            <a:r>
              <a:rPr lang="ja-JP" altLang="en-US"/>
              <a:t>アクセスグラフの生成</a:t>
            </a:r>
            <a:endParaRPr lang="ja-JP" altLang="en-US" dirty="0"/>
          </a:p>
        </p:txBody>
      </p:sp>
      <p:sp>
        <p:nvSpPr>
          <p:cNvPr id="3" name="コンテンツ プレースホルダー 6">
            <a:extLst>
              <a:ext uri="{FF2B5EF4-FFF2-40B4-BE49-F238E27FC236}">
                <a16:creationId xmlns:a16="http://schemas.microsoft.com/office/drawing/2014/main" id="{D4FC0C49-00D6-6BA5-D226-99A281E7E49E}"/>
              </a:ext>
            </a:extLst>
          </p:cNvPr>
          <p:cNvSpPr txBox="1">
            <a:spLocks/>
          </p:cNvSpPr>
          <p:nvPr/>
        </p:nvSpPr>
        <p:spPr>
          <a:xfrm>
            <a:off x="612000" y="3637962"/>
            <a:ext cx="7920000" cy="2142727"/>
          </a:xfrm>
          <a:prstGeom prst="rect">
            <a:avLst/>
          </a:prstGeom>
        </p:spPr>
        <p:txBody>
          <a:bodyPr vert="horz" lIns="91440" tIns="45720" rIns="91440" bIns="45720" rtlCol="0">
            <a:normAutofit fontScale="92500" lnSpcReduction="20000"/>
          </a:bodyPr>
          <a:lst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メイリオ" panose="020B0604030504040204" pitchFamily="50" charset="-128"/>
              <a:buNone/>
            </a:pPr>
            <a:r>
              <a:rPr lang="ja-JP" altLang="en-US" sz="2200" dirty="0"/>
              <a:t>本研究では、</a:t>
            </a:r>
            <a:endParaRPr lang="en-US" altLang="ja-JP" sz="2200" dirty="0"/>
          </a:p>
          <a:p>
            <a:pPr>
              <a:buFont typeface="Arial" panose="020B0604020202020204" pitchFamily="34" charset="0"/>
              <a:buChar char="•"/>
            </a:pPr>
            <a:r>
              <a:rPr lang="en-US" altLang="ja-JP" sz="2200" dirty="0"/>
              <a:t>1</a:t>
            </a:r>
            <a:r>
              <a:rPr lang="ja-JP" altLang="en-US" sz="2200" dirty="0"/>
              <a:t>日間のログに対して</a:t>
            </a:r>
            <a:endParaRPr lang="en-US" altLang="ja-JP" sz="2200" dirty="0"/>
          </a:p>
          <a:p>
            <a:pPr>
              <a:buFont typeface="Arial" panose="020B0604020202020204" pitchFamily="34" charset="0"/>
              <a:buChar char="•"/>
            </a:pPr>
            <a:r>
              <a:rPr lang="ja-JP" altLang="en-US" sz="2200" dirty="0"/>
              <a:t>アクセス元 </a:t>
            </a:r>
            <a:r>
              <a:rPr lang="en-US" altLang="ja-JP" sz="2200" dirty="0"/>
              <a:t>IP </a:t>
            </a:r>
            <a:r>
              <a:rPr lang="ja-JP" altLang="en-US" sz="2200" dirty="0"/>
              <a:t>アドレス・ユーザーエ ージェントの組み合わせ</a:t>
            </a:r>
            <a:endParaRPr lang="en-US" altLang="ja-JP" sz="2200" dirty="0"/>
          </a:p>
          <a:p>
            <a:pPr>
              <a:buFont typeface="Arial" panose="020B0604020202020204" pitchFamily="34" charset="0"/>
              <a:buChar char="•"/>
            </a:pPr>
            <a:r>
              <a:rPr lang="ja-JP" altLang="en-US" sz="2200" dirty="0"/>
              <a:t>リファラー対アクセス</a:t>
            </a:r>
            <a:r>
              <a:rPr lang="en-US" altLang="ja-JP" sz="2200" dirty="0"/>
              <a:t>URI</a:t>
            </a:r>
            <a:r>
              <a:rPr lang="ja-JP" altLang="en-US" sz="2200" dirty="0"/>
              <a:t>で連結されるログ集合（リファラーグラフ）</a:t>
            </a:r>
            <a:endParaRPr lang="en-US" altLang="ja-JP" sz="2200" dirty="0"/>
          </a:p>
          <a:p>
            <a:pPr lvl="1">
              <a:buFont typeface="Arial" panose="020B0604020202020204" pitchFamily="34" charset="0"/>
              <a:buChar char="•"/>
            </a:pPr>
            <a:r>
              <a:rPr lang="ja-JP" altLang="en-US" sz="1600" dirty="0"/>
              <a:t>ただし、リファラーのアクセス時刻</a:t>
            </a:r>
            <a:r>
              <a:rPr lang="en-US" altLang="ja-JP" sz="1600" dirty="0"/>
              <a:t> &lt; URI</a:t>
            </a:r>
            <a:r>
              <a:rPr lang="ja-JP" altLang="en-US" sz="1600" dirty="0"/>
              <a:t>のアクセス時刻</a:t>
            </a:r>
            <a:endParaRPr lang="en-US" altLang="ja-JP" sz="1600" dirty="0"/>
          </a:p>
          <a:p>
            <a:pPr>
              <a:buFont typeface="Arial" panose="020B0604020202020204" pitchFamily="34" charset="0"/>
              <a:buChar char="•"/>
            </a:pPr>
            <a:endParaRPr lang="en-US" altLang="ja-JP" sz="2000" dirty="0"/>
          </a:p>
          <a:p>
            <a:pPr marL="0" indent="0">
              <a:buNone/>
            </a:pPr>
            <a:r>
              <a:rPr lang="ja-JP" altLang="en-US" sz="2200" dirty="0"/>
              <a:t>ただし本発表での集計対象はノード数が</a:t>
            </a:r>
            <a:r>
              <a:rPr lang="en-US" altLang="ja-JP" sz="2200" dirty="0"/>
              <a:t>2</a:t>
            </a:r>
            <a:r>
              <a:rPr lang="ja-JP" altLang="en-US" sz="2200" dirty="0"/>
              <a:t>以上のグラフ</a:t>
            </a:r>
            <a:endParaRPr lang="en-US" altLang="ja-JP" sz="2200" dirty="0"/>
          </a:p>
        </p:txBody>
      </p:sp>
      <p:cxnSp>
        <p:nvCxnSpPr>
          <p:cNvPr id="5" name="直線コネクタ 4">
            <a:extLst>
              <a:ext uri="{FF2B5EF4-FFF2-40B4-BE49-F238E27FC236}">
                <a16:creationId xmlns:a16="http://schemas.microsoft.com/office/drawing/2014/main" id="{588067B8-255E-D815-E450-5117DD2C3CAF}"/>
              </a:ext>
            </a:extLst>
          </p:cNvPr>
          <p:cNvCxnSpPr>
            <a:cxnSpLocks/>
          </p:cNvCxnSpPr>
          <p:nvPr/>
        </p:nvCxnSpPr>
        <p:spPr>
          <a:xfrm>
            <a:off x="666430" y="938304"/>
            <a:ext cx="461314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915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half" idx="10"/>
          </p:nvPr>
        </p:nvSpPr>
        <p:spPr>
          <a:xfrm>
            <a:off x="612000" y="1260000"/>
            <a:ext cx="7920000" cy="4636303"/>
          </a:xfrm>
        </p:spPr>
        <p:txBody>
          <a:bodyPr/>
          <a:lstStyle/>
          <a:p>
            <a:pPr marL="0" indent="0">
              <a:buNone/>
            </a:pPr>
            <a:r>
              <a:rPr lang="en-US" altLang="ja-JP" dirty="0"/>
              <a:t>2023/10/1 ~ 2023/12/25</a:t>
            </a:r>
          </a:p>
          <a:p>
            <a:pPr lvl="1">
              <a:buFont typeface="Arial" panose="020B0604020202020204" pitchFamily="34" charset="0"/>
              <a:buChar char="•"/>
            </a:pPr>
            <a:r>
              <a:rPr lang="ja-JP" altLang="en-US" dirty="0"/>
              <a:t>ユーザーアクセス全体</a:t>
            </a:r>
            <a:endParaRPr lang="en-US" altLang="ja-JP" dirty="0"/>
          </a:p>
          <a:p>
            <a:pPr lvl="2">
              <a:buFont typeface="Arial" panose="020B0604020202020204" pitchFamily="34" charset="0"/>
              <a:buChar char="•"/>
            </a:pPr>
            <a:r>
              <a:rPr lang="ja-JP" altLang="en-US" dirty="0"/>
              <a:t>コード</a:t>
            </a:r>
            <a:r>
              <a:rPr lang="en-US" altLang="ja-JP" dirty="0"/>
              <a:t>200</a:t>
            </a:r>
            <a:r>
              <a:rPr lang="ja-JP" altLang="en-US" dirty="0"/>
              <a:t>のみ、ボットアクセスなし、画面の部品読み込みなし</a:t>
            </a:r>
            <a:endParaRPr lang="en-US" altLang="ja-JP" dirty="0"/>
          </a:p>
          <a:p>
            <a:pPr lvl="2">
              <a:buFont typeface="Arial" panose="020B0604020202020204" pitchFamily="34" charset="0"/>
              <a:buChar char="•"/>
            </a:pPr>
            <a:endParaRPr lang="en-US" altLang="ja-JP" dirty="0"/>
          </a:p>
          <a:p>
            <a:pPr lvl="1">
              <a:buFont typeface="Arial" panose="020B0604020202020204" pitchFamily="34" charset="0"/>
              <a:buChar char="•"/>
            </a:pPr>
            <a:r>
              <a:rPr lang="ja-JP" altLang="en-US" dirty="0"/>
              <a:t>アクセスグラフを構成するアクセスのみ</a:t>
            </a:r>
            <a:endParaRPr lang="en-US" altLang="ja-JP" dirty="0"/>
          </a:p>
          <a:p>
            <a:pPr lvl="2">
              <a:buFont typeface="Arial" panose="020B0604020202020204" pitchFamily="34" charset="0"/>
              <a:buChar char="•"/>
            </a:pPr>
            <a:r>
              <a:rPr lang="ja-JP" altLang="en-US" dirty="0"/>
              <a:t>コード</a:t>
            </a:r>
            <a:r>
              <a:rPr lang="en-US" altLang="ja-JP" dirty="0"/>
              <a:t>200</a:t>
            </a:r>
            <a:r>
              <a:rPr lang="ja-JP" altLang="en-US" dirty="0"/>
              <a:t>のみ、ボットアクセスなし、画面の部品読み込みなし、かつアクセスグラフを構成するアクセスのみ</a:t>
            </a:r>
            <a:endParaRPr lang="en-US" altLang="ja-JP" dirty="0"/>
          </a:p>
          <a:p>
            <a:pPr lvl="2">
              <a:buFont typeface="Arial" panose="020B0604020202020204" pitchFamily="34" charset="0"/>
              <a:buChar char="•"/>
            </a:pPr>
            <a:r>
              <a:rPr lang="ja-JP" altLang="en-US" dirty="0"/>
              <a:t>アクセスグラフ生成に失敗：</a:t>
            </a:r>
            <a:r>
              <a:rPr lang="en-US" altLang="ja-JP" dirty="0"/>
              <a:t>10/8, 11/13</a:t>
            </a:r>
          </a:p>
          <a:p>
            <a:pPr lvl="2">
              <a:buFont typeface="Arial" panose="020B0604020202020204" pitchFamily="34" charset="0"/>
              <a:buChar char="•"/>
            </a:pPr>
            <a:r>
              <a:rPr lang="ja-JP" altLang="en-US" dirty="0"/>
              <a:t>曜日に係る分析については上記の日を除き曜日の出現は同数（</a:t>
            </a:r>
            <a:r>
              <a:rPr lang="en-US" altLang="ja-JP" dirty="0"/>
              <a:t>12</a:t>
            </a:r>
            <a:r>
              <a:rPr lang="ja-JP" altLang="en-US" dirty="0"/>
              <a:t>回）とした</a:t>
            </a:r>
            <a:endParaRPr lang="en-US" altLang="ja-JP" dirty="0"/>
          </a:p>
          <a:p>
            <a:pPr marL="719138" lvl="2" indent="0">
              <a:buNone/>
            </a:pPr>
            <a:endParaRPr lang="en-US" altLang="ja-JP" dirty="0"/>
          </a:p>
          <a:p>
            <a:pPr lvl="2">
              <a:buFont typeface="Arial" panose="020B0604020202020204" pitchFamily="34" charset="0"/>
              <a:buChar char="•"/>
            </a:pPr>
            <a:endParaRPr lang="en-US" altLang="ja-JP" dirty="0"/>
          </a:p>
          <a:p>
            <a:pPr lvl="2">
              <a:buFont typeface="Arial" panose="020B0604020202020204" pitchFamily="34" charset="0"/>
              <a:buChar char="•"/>
            </a:pPr>
            <a:endParaRPr lang="en-US" altLang="ja-JP" dirty="0"/>
          </a:p>
          <a:p>
            <a:pPr lvl="2">
              <a:buFont typeface="Arial" panose="020B0604020202020204" pitchFamily="34" charset="0"/>
              <a:buChar char="•"/>
            </a:pPr>
            <a:endParaRPr lang="en-US" altLang="ja-JP" dirty="0"/>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24</a:t>
            </a:fld>
            <a:endParaRPr lang="en-US" altLang="ja-JP" dirty="0"/>
          </a:p>
        </p:txBody>
      </p:sp>
      <p:sp>
        <p:nvSpPr>
          <p:cNvPr id="2" name="タイトル 1"/>
          <p:cNvSpPr>
            <a:spLocks noGrp="1"/>
          </p:cNvSpPr>
          <p:nvPr>
            <p:ph type="title"/>
          </p:nvPr>
        </p:nvSpPr>
        <p:spPr/>
        <p:txBody>
          <a:bodyPr>
            <a:normAutofit/>
          </a:bodyPr>
          <a:lstStyle/>
          <a:p>
            <a:r>
              <a:rPr lang="ja-JP" altLang="en-US"/>
              <a:t>アクセス数集計</a:t>
            </a:r>
            <a:endParaRPr lang="ja-JP" altLang="en-US" dirty="0"/>
          </a:p>
        </p:txBody>
      </p:sp>
      <p:cxnSp>
        <p:nvCxnSpPr>
          <p:cNvPr id="5" name="直線コネクタ 4">
            <a:extLst>
              <a:ext uri="{FF2B5EF4-FFF2-40B4-BE49-F238E27FC236}">
                <a16:creationId xmlns:a16="http://schemas.microsoft.com/office/drawing/2014/main" id="{D95A944C-3279-4370-6C93-34987E1F7824}"/>
              </a:ext>
            </a:extLst>
          </p:cNvPr>
          <p:cNvCxnSpPr/>
          <p:nvPr/>
        </p:nvCxnSpPr>
        <p:spPr>
          <a:xfrm>
            <a:off x="666430" y="938304"/>
            <a:ext cx="325242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552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コンテンツ プレースホルダー 6"/>
              <p:cNvSpPr>
                <a:spLocks noGrp="1"/>
              </p:cNvSpPr>
              <p:nvPr>
                <p:ph sz="half" idx="10"/>
              </p:nvPr>
            </p:nvSpPr>
            <p:spPr/>
            <p:txBody>
              <a:bodyPr/>
              <a:lstStyle/>
              <a:p>
                <a:pPr marL="0" indent="0">
                  <a:buNone/>
                </a:pPr>
                <a:r>
                  <a:rPr lang="en-US" altLang="ja-JP" dirty="0" err="1"/>
                  <a:t>Zipf</a:t>
                </a:r>
                <a:r>
                  <a:rPr lang="ja-JP" altLang="en-US"/>
                  <a:t>分布：</a:t>
                </a:r>
                <a14:m>
                  <m:oMath xmlns:m="http://schemas.openxmlformats.org/officeDocument/2006/math">
                    <m:r>
                      <a:rPr lang="en-US" altLang="ja-JP" b="0" i="1">
                        <a:latin typeface="Cambria Math" panose="02040503050406030204" pitchFamily="18" charset="0"/>
                      </a:rPr>
                      <m:t>𝑁</m:t>
                    </m:r>
                    <m:d>
                      <m:dPr>
                        <m:ctrlPr>
                          <a:rPr lang="en-US" altLang="ja-JP" b="0" i="1">
                            <a:latin typeface="Cambria Math" panose="02040503050406030204" pitchFamily="18" charset="0"/>
                          </a:rPr>
                        </m:ctrlPr>
                      </m:dPr>
                      <m:e>
                        <m:r>
                          <a:rPr lang="en-US" altLang="ja-JP" b="0" i="1">
                            <a:latin typeface="Cambria Math" panose="02040503050406030204" pitchFamily="18" charset="0"/>
                          </a:rPr>
                          <m:t>𝑟</m:t>
                        </m:r>
                      </m:e>
                    </m:d>
                    <m:r>
                      <a:rPr lang="en-US" altLang="ja-JP" b="0" i="1">
                        <a:latin typeface="Cambria Math" panose="02040503050406030204" pitchFamily="18" charset="0"/>
                      </a:rPr>
                      <m:t>=</m:t>
                    </m:r>
                    <m:sSup>
                      <m:sSupPr>
                        <m:ctrlPr>
                          <a:rPr lang="en-US" altLang="ja-JP" b="0" i="1">
                            <a:latin typeface="Cambria Math" panose="02040503050406030204" pitchFamily="18" charset="0"/>
                          </a:rPr>
                        </m:ctrlPr>
                      </m:sSupPr>
                      <m:e>
                        <m:r>
                          <a:rPr lang="en-US" altLang="ja-JP" b="0" i="1">
                            <a:latin typeface="Cambria Math" panose="02040503050406030204" pitchFamily="18" charset="0"/>
                          </a:rPr>
                          <m:t>𝐶𝑟</m:t>
                        </m:r>
                      </m:e>
                      <m:sup>
                        <m:r>
                          <a:rPr lang="en-US" altLang="ja-JP" b="0" i="1">
                            <a:latin typeface="Cambria Math" panose="02040503050406030204" pitchFamily="18" charset="0"/>
                          </a:rPr>
                          <m:t>−</m:t>
                        </m:r>
                        <m:r>
                          <a:rPr lang="en-US" altLang="ja-JP" b="0" i="1">
                            <a:latin typeface="Cambria Math" panose="02040503050406030204" pitchFamily="18" charset="0"/>
                          </a:rPr>
                          <m:t>𝑎</m:t>
                        </m:r>
                      </m:sup>
                    </m:sSup>
                  </m:oMath>
                </a14:m>
                <a:endParaRPr lang="en-US" altLang="ja-JP" b="0" i="1">
                  <a:latin typeface="Cambria Math" panose="02040503050406030204" pitchFamily="18" charset="0"/>
                </a:endParaRPr>
              </a:p>
              <a:p>
                <a:pPr marL="0" indent="0">
                  <a:buNone/>
                </a:pPr>
                <a14:m>
                  <m:oMath xmlns:m="http://schemas.openxmlformats.org/officeDocument/2006/math">
                    <m:r>
                      <a:rPr lang="en-US" altLang="ja-JP" b="0" i="1">
                        <a:latin typeface="Cambria Math" panose="02040503050406030204" pitchFamily="18" charset="0"/>
                      </a:rPr>
                      <m:t>𝑁</m:t>
                    </m:r>
                    <m:d>
                      <m:dPr>
                        <m:ctrlPr>
                          <a:rPr lang="en-US" altLang="ja-JP" b="0" i="1">
                            <a:latin typeface="Cambria Math" panose="02040503050406030204" pitchFamily="18" charset="0"/>
                          </a:rPr>
                        </m:ctrlPr>
                      </m:dPr>
                      <m:e>
                        <m:r>
                          <a:rPr lang="en-US" altLang="ja-JP" b="0" i="1">
                            <a:latin typeface="Cambria Math" panose="02040503050406030204" pitchFamily="18" charset="0"/>
                          </a:rPr>
                          <m:t>𝑟</m:t>
                        </m:r>
                      </m:e>
                    </m:d>
                  </m:oMath>
                </a14:m>
                <a:r>
                  <a:rPr lang="en-US" altLang="ja-JP" b="0" i="1">
                    <a:latin typeface="Cambria Math" panose="02040503050406030204" pitchFamily="18" charset="0"/>
                  </a:rPr>
                  <a:t> </a:t>
                </a:r>
                <a:r>
                  <a:rPr lang="en-US" altLang="ja-JP" b="0">
                    <a:latin typeface="Cambria Math" panose="02040503050406030204" pitchFamily="18" charset="0"/>
                  </a:rPr>
                  <a:t>: </a:t>
                </a:r>
                <a:r>
                  <a:rPr lang="ja-JP" altLang="en-US" b="0">
                    <a:latin typeface="Cambria Math" panose="02040503050406030204" pitchFamily="18" charset="0"/>
                  </a:rPr>
                  <a:t>順位</a:t>
                </a:r>
                <a:r>
                  <a:rPr lang="en-US" altLang="ja-JP" b="0">
                    <a:latin typeface="Cambria Math" panose="02040503050406030204" pitchFamily="18" charset="0"/>
                  </a:rPr>
                  <a:t>r</a:t>
                </a:r>
                <a:r>
                  <a:rPr lang="ja-JP" altLang="en-US" b="0">
                    <a:latin typeface="Cambria Math" panose="02040503050406030204" pitchFamily="18" charset="0"/>
                  </a:rPr>
                  <a:t>におけるメンバー数</a:t>
                </a:r>
                <a:endParaRPr lang="en-US" altLang="ja-JP" b="0">
                  <a:latin typeface="Cambria Math" panose="02040503050406030204" pitchFamily="18" charset="0"/>
                </a:endParaRPr>
              </a:p>
              <a:p>
                <a:pPr marL="355600" lvl="1" indent="0">
                  <a:buNone/>
                </a:pPr>
                <a:r>
                  <a:rPr lang="ja-JP" altLang="en-US">
                    <a:latin typeface="Cambria Math" panose="02040503050406030204" pitchFamily="18" charset="0"/>
                  </a:rPr>
                  <a:t>ただしメンバー数は同一アクセス数を持つユーザー数（アクセスグラフ数）</a:t>
                </a:r>
                <a:endParaRPr lang="en-US" altLang="ja-JP">
                  <a:latin typeface="Cambria Math" panose="02040503050406030204" pitchFamily="18" charset="0"/>
                </a:endParaRPr>
              </a:p>
              <a:p>
                <a:pPr marL="0" indent="0">
                  <a:buNone/>
                </a:pPr>
                <a:r>
                  <a:rPr lang="en-US" altLang="ja-JP" b="0" i="1">
                    <a:latin typeface="Cambria Math" panose="02040503050406030204" pitchFamily="18" charset="0"/>
                  </a:rPr>
                  <a:t>C</a:t>
                </a:r>
                <a:r>
                  <a:rPr lang="en-US" altLang="ja-JP" b="0">
                    <a:latin typeface="Cambria Math" panose="02040503050406030204" pitchFamily="18" charset="0"/>
                  </a:rPr>
                  <a:t>, </a:t>
                </a:r>
                <a:r>
                  <a:rPr lang="en-US" altLang="ja-JP" b="0" i="1">
                    <a:latin typeface="Cambria Math" panose="02040503050406030204" pitchFamily="18" charset="0"/>
                  </a:rPr>
                  <a:t>a </a:t>
                </a:r>
                <a:r>
                  <a:rPr lang="en-US" altLang="ja-JP" b="0">
                    <a:latin typeface="Cambria Math" panose="02040503050406030204" pitchFamily="18" charset="0"/>
                  </a:rPr>
                  <a:t>: </a:t>
                </a:r>
                <a:r>
                  <a:rPr lang="ja-JP" altLang="en-US" b="0">
                    <a:latin typeface="Cambria Math" panose="02040503050406030204" pitchFamily="18" charset="0"/>
                  </a:rPr>
                  <a:t>フィッティング係数</a:t>
                </a:r>
                <a:endParaRPr lang="en-US" altLang="ja-JP" b="0">
                  <a:latin typeface="Cambria Math" panose="02040503050406030204" pitchFamily="18" charset="0"/>
                </a:endParaRPr>
              </a:p>
              <a:p>
                <a:pPr marL="0" indent="0">
                  <a:buNone/>
                </a:pPr>
                <a:endParaRPr lang="en-US" altLang="ja-JP">
                  <a:latin typeface="Cambria Math" panose="02040503050406030204" pitchFamily="18" charset="0"/>
                </a:endParaRPr>
              </a:p>
              <a:p>
                <a:pPr>
                  <a:buFont typeface="Arial" panose="020B0604020202020204" pitchFamily="34" charset="0"/>
                  <a:buChar char="•"/>
                </a:pPr>
                <a:r>
                  <a:rPr lang="ja-JP" altLang="en-US" b="0">
                    <a:latin typeface="Cambria Math" panose="02040503050406030204" pitchFamily="18" charset="0"/>
                  </a:rPr>
                  <a:t>同一アクセス数におけるアクセスグラフ数</a:t>
                </a:r>
                <a:endParaRPr lang="en-US" altLang="ja-JP" b="0">
                  <a:latin typeface="Cambria Math" panose="02040503050406030204" pitchFamily="18" charset="0"/>
                </a:endParaRPr>
              </a:p>
              <a:p>
                <a:pPr>
                  <a:buFont typeface="Arial" panose="020B0604020202020204" pitchFamily="34" charset="0"/>
                  <a:buChar char="•"/>
                </a:pPr>
                <a:r>
                  <a:rPr lang="ja-JP" altLang="en-US">
                    <a:latin typeface="Cambria Math" panose="02040503050406030204" pitchFamily="18" charset="0"/>
                  </a:rPr>
                  <a:t>同一アクセス</a:t>
                </a:r>
                <a:r>
                  <a:rPr lang="en-US" altLang="ja-JP">
                    <a:latin typeface="Cambria Math" panose="02040503050406030204" pitchFamily="18" charset="0"/>
                  </a:rPr>
                  <a:t>URI</a:t>
                </a:r>
                <a:r>
                  <a:rPr lang="ja-JP" altLang="en-US">
                    <a:latin typeface="Cambria Math" panose="02040503050406030204" pitchFamily="18" charset="0"/>
                  </a:rPr>
                  <a:t>数におけるアクセスグラフ数</a:t>
                </a:r>
                <a:endParaRPr lang="en-US" altLang="ja-JP">
                  <a:latin typeface="Cambria Math" panose="02040503050406030204" pitchFamily="18" charset="0"/>
                </a:endParaRPr>
              </a:p>
              <a:p>
                <a:pPr>
                  <a:buFont typeface="Arial" panose="020B0604020202020204" pitchFamily="34" charset="0"/>
                  <a:buChar char="•"/>
                </a:pPr>
                <a:r>
                  <a:rPr lang="ja-JP" altLang="en-US" b="0">
                    <a:latin typeface="Cambria Math" panose="02040503050406030204" pitchFamily="18" charset="0"/>
                  </a:rPr>
                  <a:t>アクセスグラフにおけるボキャブラリ組み合わせにおけるアクセスグラフ数</a:t>
                </a:r>
                <a:endParaRPr lang="en-US" altLang="ja-JP" b="0">
                  <a:latin typeface="Cambria Math" panose="02040503050406030204" pitchFamily="18" charset="0"/>
                </a:endParaRPr>
              </a:p>
              <a:p>
                <a:pPr>
                  <a:buFont typeface="Arial" panose="020B0604020202020204" pitchFamily="34" charset="0"/>
                  <a:buChar char="•"/>
                </a:pPr>
                <a:r>
                  <a:rPr lang="en-US" altLang="ja-JP" b="0">
                    <a:latin typeface="Cambria Math" panose="02040503050406030204" pitchFamily="18" charset="0"/>
                  </a:rPr>
                  <a:t>10/8,11/13</a:t>
                </a:r>
                <a:r>
                  <a:rPr lang="ja-JP" altLang="en-US" b="0">
                    <a:latin typeface="Cambria Math" panose="02040503050406030204" pitchFamily="18" charset="0"/>
                  </a:rPr>
                  <a:t>を除く期間全てを通した集計</a:t>
                </a:r>
                <a:endParaRPr lang="en-US" altLang="ja-JP" b="0">
                  <a:latin typeface="Cambria Math" panose="02040503050406030204" pitchFamily="18" charset="0"/>
                </a:endParaRPr>
              </a:p>
              <a:p>
                <a:pPr>
                  <a:buFont typeface="Arial" panose="020B0604020202020204" pitchFamily="34" charset="0"/>
                  <a:buChar char="•"/>
                </a:pPr>
                <a:endParaRPr lang="en-US" altLang="ja-JP" b="0">
                  <a:latin typeface="Cambria Math" panose="02040503050406030204" pitchFamily="18" charset="0"/>
                </a:endParaRPr>
              </a:p>
            </p:txBody>
          </p:sp>
        </mc:Choice>
        <mc:Fallback xmlns="">
          <p:sp>
            <p:nvSpPr>
              <p:cNvPr id="7" name="コンテンツ プレースホルダー 6"/>
              <p:cNvSpPr>
                <a:spLocks noGrp="1" noRot="1" noChangeAspect="1" noMove="1" noResize="1" noEditPoints="1" noAdjustHandles="1" noChangeArrowheads="1" noChangeShapeType="1" noTextEdit="1"/>
              </p:cNvSpPr>
              <p:nvPr>
                <p:ph sz="half" idx="10"/>
              </p:nvPr>
            </p:nvSpPr>
            <p:spPr>
              <a:blipFill>
                <a:blip r:embed="rId2"/>
                <a:stretch>
                  <a:fillRect l="-1763" t="-952" r="-321"/>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25</a:t>
            </a:fld>
            <a:endParaRPr lang="en-US" altLang="ja-JP" dirty="0"/>
          </a:p>
        </p:txBody>
      </p:sp>
      <p:sp>
        <p:nvSpPr>
          <p:cNvPr id="2" name="タイトル 1"/>
          <p:cNvSpPr>
            <a:spLocks noGrp="1"/>
          </p:cNvSpPr>
          <p:nvPr>
            <p:ph type="title"/>
          </p:nvPr>
        </p:nvSpPr>
        <p:spPr/>
        <p:txBody>
          <a:bodyPr>
            <a:normAutofit/>
          </a:bodyPr>
          <a:lstStyle/>
          <a:p>
            <a:r>
              <a:rPr lang="en-US" altLang="ja-JP"/>
              <a:t>Zipf</a:t>
            </a:r>
            <a:r>
              <a:rPr lang="ja-JP" altLang="en-US"/>
              <a:t>分布へのフィット</a:t>
            </a:r>
            <a:endParaRPr lang="ja-JP" altLang="en-US" dirty="0"/>
          </a:p>
        </p:txBody>
      </p:sp>
      <p:cxnSp>
        <p:nvCxnSpPr>
          <p:cNvPr id="3" name="直線コネクタ 2">
            <a:extLst>
              <a:ext uri="{FF2B5EF4-FFF2-40B4-BE49-F238E27FC236}">
                <a16:creationId xmlns:a16="http://schemas.microsoft.com/office/drawing/2014/main" id="{67B03EF4-30E5-6BA0-FD2A-149426BE72D5}"/>
              </a:ext>
            </a:extLst>
          </p:cNvPr>
          <p:cNvCxnSpPr>
            <a:cxnSpLocks/>
          </p:cNvCxnSpPr>
          <p:nvPr/>
        </p:nvCxnSpPr>
        <p:spPr>
          <a:xfrm>
            <a:off x="666430" y="938304"/>
            <a:ext cx="465668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212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26</a:t>
            </a:fld>
            <a:endParaRPr lang="en-US" altLang="ja-JP" dirty="0"/>
          </a:p>
        </p:txBody>
      </p:sp>
      <p:sp>
        <p:nvSpPr>
          <p:cNvPr id="2" name="タイトル 1"/>
          <p:cNvSpPr>
            <a:spLocks noGrp="1"/>
          </p:cNvSpPr>
          <p:nvPr>
            <p:ph type="title"/>
          </p:nvPr>
        </p:nvSpPr>
        <p:spPr/>
        <p:txBody>
          <a:bodyPr>
            <a:normAutofit/>
          </a:bodyPr>
          <a:lstStyle/>
          <a:p>
            <a:r>
              <a:rPr lang="ja-JP" altLang="en-US" dirty="0"/>
              <a:t>被覆比の算出</a:t>
            </a:r>
          </a:p>
        </p:txBody>
      </p:sp>
      <p:sp>
        <p:nvSpPr>
          <p:cNvPr id="3" name="テキスト ボックス 2">
            <a:extLst>
              <a:ext uri="{FF2B5EF4-FFF2-40B4-BE49-F238E27FC236}">
                <a16:creationId xmlns:a16="http://schemas.microsoft.com/office/drawing/2014/main" id="{6683D98B-0B78-B90E-9FBB-528189F79C9A}"/>
              </a:ext>
            </a:extLst>
          </p:cNvPr>
          <p:cNvSpPr txBox="1"/>
          <p:nvPr/>
        </p:nvSpPr>
        <p:spPr>
          <a:xfrm>
            <a:off x="612001" y="1324303"/>
            <a:ext cx="7920000" cy="3785652"/>
          </a:xfrm>
          <a:prstGeom prst="rect">
            <a:avLst/>
          </a:prstGeom>
          <a:noFill/>
        </p:spPr>
        <p:txBody>
          <a:bodyPr wrap="square" rtlCol="0">
            <a:spAutoFit/>
          </a:bodyPr>
          <a:lstStyle/>
          <a:p>
            <a:r>
              <a:rPr kumimoji="1" lang="ja-JP" altLang="en-US" sz="2800"/>
              <a:t>被覆比：アクセスグラフにおける「実際の訪問数」対「訪問したユニーク</a:t>
            </a:r>
            <a:r>
              <a:rPr kumimoji="1" lang="en-US" altLang="ja-JP" sz="2800"/>
              <a:t>URI</a:t>
            </a:r>
            <a:r>
              <a:rPr kumimoji="1" lang="ja-JP" altLang="en-US" sz="2800"/>
              <a:t>数」</a:t>
            </a:r>
            <a:endParaRPr kumimoji="1" lang="en-US" altLang="ja-JP" sz="2800"/>
          </a:p>
          <a:p>
            <a:endParaRPr lang="en-US" altLang="ja-JP" sz="2800"/>
          </a:p>
          <a:p>
            <a:r>
              <a:rPr kumimoji="1" lang="ja-JP" altLang="en-US" sz="2400"/>
              <a:t>ユーザーは一連の利用で同一</a:t>
            </a:r>
            <a:r>
              <a:rPr kumimoji="1" lang="en-US" altLang="ja-JP" sz="2400"/>
              <a:t>URI</a:t>
            </a:r>
            <a:r>
              <a:rPr kumimoji="1" lang="ja-JP" altLang="en-US" sz="2400"/>
              <a:t>に複数回訪れることがあり、「効率的訪問」を表す指標の一つと考える</a:t>
            </a:r>
            <a:r>
              <a:rPr lang="ja-JP" altLang="en-US" sz="2400"/>
              <a:t>ことができる。</a:t>
            </a:r>
            <a:endParaRPr kumimoji="1" lang="en-US" altLang="ja-JP" sz="2400"/>
          </a:p>
          <a:p>
            <a:endParaRPr lang="en-US" altLang="ja-JP" sz="2800"/>
          </a:p>
          <a:p>
            <a:pPr marL="457200" indent="-457200">
              <a:buFont typeface="Arial" panose="020B0604020202020204" pitchFamily="34" charset="0"/>
              <a:buChar char="•"/>
            </a:pPr>
            <a:r>
              <a:rPr kumimoji="1" lang="en-US" altLang="ja-JP" sz="2800"/>
              <a:t>10/8,11/13</a:t>
            </a:r>
            <a:r>
              <a:rPr kumimoji="1" lang="ja-JP" altLang="en-US" sz="2800"/>
              <a:t>を除く</a:t>
            </a:r>
            <a:endParaRPr kumimoji="1" lang="en-US" altLang="ja-JP" sz="2800"/>
          </a:p>
          <a:p>
            <a:pPr marL="457200" indent="-457200">
              <a:buFont typeface="Arial" panose="020B0604020202020204" pitchFamily="34" charset="0"/>
              <a:buChar char="•"/>
            </a:pPr>
            <a:r>
              <a:rPr lang="en-US" altLang="ja-JP" sz="2800"/>
              <a:t>1</a:t>
            </a:r>
            <a:r>
              <a:rPr lang="ja-JP" altLang="en-US" sz="2800"/>
              <a:t>日ごとの集計</a:t>
            </a:r>
            <a:endParaRPr kumimoji="1" lang="ja-JP" altLang="en-US" sz="2800"/>
          </a:p>
        </p:txBody>
      </p:sp>
      <p:cxnSp>
        <p:nvCxnSpPr>
          <p:cNvPr id="5" name="直線コネクタ 4">
            <a:extLst>
              <a:ext uri="{FF2B5EF4-FFF2-40B4-BE49-F238E27FC236}">
                <a16:creationId xmlns:a16="http://schemas.microsoft.com/office/drawing/2014/main" id="{EEA9DD4E-704A-2ED3-7FD5-3B4BAFF4D760}"/>
              </a:ext>
            </a:extLst>
          </p:cNvPr>
          <p:cNvCxnSpPr>
            <a:cxnSpLocks/>
          </p:cNvCxnSpPr>
          <p:nvPr/>
        </p:nvCxnSpPr>
        <p:spPr>
          <a:xfrm>
            <a:off x="666430" y="938304"/>
            <a:ext cx="276257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375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27</a:t>
            </a:fld>
            <a:endParaRPr lang="en-US" altLang="ja-JP" dirty="0"/>
          </a:p>
        </p:txBody>
      </p:sp>
      <p:sp>
        <p:nvSpPr>
          <p:cNvPr id="2" name="タイトル 1"/>
          <p:cNvSpPr>
            <a:spLocks noGrp="1"/>
          </p:cNvSpPr>
          <p:nvPr>
            <p:ph type="title"/>
          </p:nvPr>
        </p:nvSpPr>
        <p:spPr/>
        <p:txBody>
          <a:bodyPr>
            <a:normAutofit/>
          </a:bodyPr>
          <a:lstStyle/>
          <a:p>
            <a:r>
              <a:rPr lang="ja-JP" altLang="en-US" dirty="0"/>
              <a:t>アクセスパターンの類型化</a:t>
            </a:r>
          </a:p>
        </p:txBody>
      </p:sp>
      <p:sp>
        <p:nvSpPr>
          <p:cNvPr id="3" name="テキスト ボックス 2">
            <a:extLst>
              <a:ext uri="{FF2B5EF4-FFF2-40B4-BE49-F238E27FC236}">
                <a16:creationId xmlns:a16="http://schemas.microsoft.com/office/drawing/2014/main" id="{260FD096-2C1B-4B37-C29B-BEA9862E8350}"/>
              </a:ext>
            </a:extLst>
          </p:cNvPr>
          <p:cNvSpPr txBox="1"/>
          <p:nvPr/>
        </p:nvSpPr>
        <p:spPr>
          <a:xfrm>
            <a:off x="612001" y="1324303"/>
            <a:ext cx="7920000" cy="1384995"/>
          </a:xfrm>
          <a:prstGeom prst="rect">
            <a:avLst/>
          </a:prstGeom>
          <a:noFill/>
        </p:spPr>
        <p:txBody>
          <a:bodyPr wrap="square" rtlCol="0">
            <a:spAutoFit/>
          </a:bodyPr>
          <a:lstStyle/>
          <a:p>
            <a:r>
              <a:rPr lang="ja-JP" altLang="en-US" sz="2800"/>
              <a:t>類型化の方法</a:t>
            </a:r>
            <a:r>
              <a:rPr lang="en-US" altLang="ja-JP" sz="2800"/>
              <a:t> : </a:t>
            </a:r>
            <a:r>
              <a:rPr lang="ja-JP" altLang="en-US" sz="2800"/>
              <a:t>アクセスブラフの</a:t>
            </a:r>
            <a:r>
              <a:rPr lang="en-US" altLang="ja-JP" sz="2800"/>
              <a:t>URI</a:t>
            </a:r>
            <a:r>
              <a:rPr lang="ja-JP" altLang="en-US" sz="2800"/>
              <a:t>にボキャブラリを付与し付与されたボキャブラリ</a:t>
            </a:r>
            <a:r>
              <a:rPr lang="en-US" altLang="ja-JP" sz="2800"/>
              <a:t>※</a:t>
            </a:r>
            <a:r>
              <a:rPr lang="ja-JP" altLang="en-US" sz="2800"/>
              <a:t>の出現ベクトルをクラスタリング</a:t>
            </a:r>
            <a:endParaRPr kumimoji="1" lang="en-US" altLang="ja-JP" sz="2800"/>
          </a:p>
        </p:txBody>
      </p:sp>
      <p:sp>
        <p:nvSpPr>
          <p:cNvPr id="5" name="テキスト ボックス 4">
            <a:extLst>
              <a:ext uri="{FF2B5EF4-FFF2-40B4-BE49-F238E27FC236}">
                <a16:creationId xmlns:a16="http://schemas.microsoft.com/office/drawing/2014/main" id="{1CFE4B45-18FE-5C5F-6A0A-69AE61C07E08}"/>
              </a:ext>
            </a:extLst>
          </p:cNvPr>
          <p:cNvSpPr txBox="1"/>
          <p:nvPr/>
        </p:nvSpPr>
        <p:spPr>
          <a:xfrm>
            <a:off x="4884848" y="6218667"/>
            <a:ext cx="3647152" cy="369332"/>
          </a:xfrm>
          <a:prstGeom prst="rect">
            <a:avLst/>
          </a:prstGeom>
          <a:noFill/>
          <a:ln>
            <a:solidFill>
              <a:schemeClr val="tx1"/>
            </a:solidFill>
          </a:ln>
        </p:spPr>
        <p:txBody>
          <a:bodyPr wrap="none" rtlCol="0">
            <a:spAutoFit/>
          </a:bodyPr>
          <a:lstStyle/>
          <a:p>
            <a:r>
              <a:rPr kumimoji="1" lang="en-US" altLang="ja-JP"/>
              <a:t>※</a:t>
            </a:r>
            <a:r>
              <a:rPr kumimoji="1" lang="ja-JP" altLang="en-US"/>
              <a:t>レジュメとは異なる方法を採用</a:t>
            </a:r>
          </a:p>
        </p:txBody>
      </p:sp>
      <p:pic>
        <p:nvPicPr>
          <p:cNvPr id="6" name="図 5" descr="ダイアグラム&#10;&#10;自動的に生成された説明">
            <a:extLst>
              <a:ext uri="{FF2B5EF4-FFF2-40B4-BE49-F238E27FC236}">
                <a16:creationId xmlns:a16="http://schemas.microsoft.com/office/drawing/2014/main" id="{3BE2F99D-7E03-A286-471E-0A038823E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28" y="3033838"/>
            <a:ext cx="711739" cy="620602"/>
          </a:xfrm>
          <a:prstGeom prst="rect">
            <a:avLst/>
          </a:prstGeom>
          <a:ln>
            <a:solidFill>
              <a:schemeClr val="tx1"/>
            </a:solidFill>
          </a:ln>
        </p:spPr>
      </p:pic>
      <p:pic>
        <p:nvPicPr>
          <p:cNvPr id="7" name="図 6" descr="ダイアグラム&#10;&#10;自動的に生成された説明">
            <a:extLst>
              <a:ext uri="{FF2B5EF4-FFF2-40B4-BE49-F238E27FC236}">
                <a16:creationId xmlns:a16="http://schemas.microsoft.com/office/drawing/2014/main" id="{A8AC80B6-D785-D6D1-3F2E-4C5C97418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128" y="3186238"/>
            <a:ext cx="711739" cy="620602"/>
          </a:xfrm>
          <a:prstGeom prst="rect">
            <a:avLst/>
          </a:prstGeom>
          <a:ln>
            <a:solidFill>
              <a:schemeClr val="tx1"/>
            </a:solidFill>
          </a:ln>
        </p:spPr>
      </p:pic>
      <p:pic>
        <p:nvPicPr>
          <p:cNvPr id="8" name="図 7" descr="ダイアグラム&#10;&#10;自動的に生成された説明">
            <a:extLst>
              <a:ext uri="{FF2B5EF4-FFF2-40B4-BE49-F238E27FC236}">
                <a16:creationId xmlns:a16="http://schemas.microsoft.com/office/drawing/2014/main" id="{DF9CCB15-FF97-7115-5528-D4FD464C2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528" y="3338638"/>
            <a:ext cx="711739" cy="620602"/>
          </a:xfrm>
          <a:prstGeom prst="rect">
            <a:avLst/>
          </a:prstGeom>
          <a:ln>
            <a:solidFill>
              <a:schemeClr val="tx1"/>
            </a:solidFill>
          </a:ln>
        </p:spPr>
      </p:pic>
      <p:sp>
        <p:nvSpPr>
          <p:cNvPr id="9" name="テキスト ボックス 8">
            <a:extLst>
              <a:ext uri="{FF2B5EF4-FFF2-40B4-BE49-F238E27FC236}">
                <a16:creationId xmlns:a16="http://schemas.microsoft.com/office/drawing/2014/main" id="{64B869D7-0AC0-EF23-1C67-572750EC8B43}"/>
              </a:ext>
            </a:extLst>
          </p:cNvPr>
          <p:cNvSpPr txBox="1"/>
          <p:nvPr/>
        </p:nvSpPr>
        <p:spPr>
          <a:xfrm>
            <a:off x="685151" y="4265414"/>
            <a:ext cx="1889554" cy="646331"/>
          </a:xfrm>
          <a:prstGeom prst="rect">
            <a:avLst/>
          </a:prstGeom>
          <a:noFill/>
        </p:spPr>
        <p:txBody>
          <a:bodyPr wrap="square" rtlCol="0">
            <a:spAutoFit/>
          </a:bodyPr>
          <a:lstStyle/>
          <a:p>
            <a:r>
              <a:rPr kumimoji="1" lang="ja-JP" altLang="en-US"/>
              <a:t>アクセスグラフ</a:t>
            </a:r>
            <a:r>
              <a:rPr kumimoji="1" lang="en-US" altLang="ja-JP"/>
              <a:t>3</a:t>
            </a:r>
            <a:r>
              <a:rPr lang="ja-JP" altLang="en-US"/>
              <a:t>ヶ月分</a:t>
            </a:r>
            <a:endParaRPr kumimoji="1" lang="ja-JP" altLang="en-US"/>
          </a:p>
        </p:txBody>
      </p:sp>
      <p:sp>
        <p:nvSpPr>
          <p:cNvPr id="10" name="テキスト ボックス 9">
            <a:extLst>
              <a:ext uri="{FF2B5EF4-FFF2-40B4-BE49-F238E27FC236}">
                <a16:creationId xmlns:a16="http://schemas.microsoft.com/office/drawing/2014/main" id="{0B0AADA2-BBA1-328D-0B89-9871E9A4A7DA}"/>
              </a:ext>
            </a:extLst>
          </p:cNvPr>
          <p:cNvSpPr txBox="1"/>
          <p:nvPr/>
        </p:nvSpPr>
        <p:spPr>
          <a:xfrm>
            <a:off x="2629901" y="4265414"/>
            <a:ext cx="2023214" cy="830997"/>
          </a:xfrm>
          <a:prstGeom prst="rect">
            <a:avLst/>
          </a:prstGeom>
          <a:noFill/>
        </p:spPr>
        <p:txBody>
          <a:bodyPr wrap="square" rtlCol="0">
            <a:spAutoFit/>
          </a:bodyPr>
          <a:lstStyle/>
          <a:p>
            <a:r>
              <a:rPr kumimoji="1" lang="ja-JP" altLang="en-US" sz="1600"/>
              <a:t>アクセスグラフ</a:t>
            </a:r>
            <a:r>
              <a:rPr lang="ja-JP" altLang="en-US" sz="1600"/>
              <a:t>ごとにボキャブラリの出現ベクトル作成</a:t>
            </a:r>
            <a:endParaRPr kumimoji="1" lang="ja-JP" altLang="en-US" sz="1600"/>
          </a:p>
        </p:txBody>
      </p:sp>
      <p:pic>
        <p:nvPicPr>
          <p:cNvPr id="16" name="図 15">
            <a:extLst>
              <a:ext uri="{FF2B5EF4-FFF2-40B4-BE49-F238E27FC236}">
                <a16:creationId xmlns:a16="http://schemas.microsoft.com/office/drawing/2014/main" id="{3F9EA54D-7B1C-A741-EFB3-EEF92F9A9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101" y="3332696"/>
            <a:ext cx="1889554" cy="141576"/>
          </a:xfrm>
          <a:prstGeom prst="rect">
            <a:avLst/>
          </a:prstGeom>
        </p:spPr>
      </p:pic>
      <p:pic>
        <p:nvPicPr>
          <p:cNvPr id="17" name="図 16">
            <a:extLst>
              <a:ext uri="{FF2B5EF4-FFF2-40B4-BE49-F238E27FC236}">
                <a16:creationId xmlns:a16="http://schemas.microsoft.com/office/drawing/2014/main" id="{A4406F70-813D-8DEA-E91F-9AD97FF29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501" y="3485096"/>
            <a:ext cx="1889554" cy="141576"/>
          </a:xfrm>
          <a:prstGeom prst="rect">
            <a:avLst/>
          </a:prstGeom>
        </p:spPr>
      </p:pic>
      <p:pic>
        <p:nvPicPr>
          <p:cNvPr id="18" name="図 17">
            <a:extLst>
              <a:ext uri="{FF2B5EF4-FFF2-40B4-BE49-F238E27FC236}">
                <a16:creationId xmlns:a16="http://schemas.microsoft.com/office/drawing/2014/main" id="{2B8FFA2F-E381-A3C7-163B-3772757BA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901" y="3637496"/>
            <a:ext cx="1889554" cy="141576"/>
          </a:xfrm>
          <a:prstGeom prst="rect">
            <a:avLst/>
          </a:prstGeom>
        </p:spPr>
      </p:pic>
      <p:sp>
        <p:nvSpPr>
          <p:cNvPr id="19" name="テキスト ボックス 18">
            <a:extLst>
              <a:ext uri="{FF2B5EF4-FFF2-40B4-BE49-F238E27FC236}">
                <a16:creationId xmlns:a16="http://schemas.microsoft.com/office/drawing/2014/main" id="{E2102330-0E67-2C68-5531-F382FC0816B0}"/>
              </a:ext>
            </a:extLst>
          </p:cNvPr>
          <p:cNvSpPr txBox="1"/>
          <p:nvPr/>
        </p:nvSpPr>
        <p:spPr>
          <a:xfrm>
            <a:off x="4818870" y="4265414"/>
            <a:ext cx="1889554" cy="830997"/>
          </a:xfrm>
          <a:prstGeom prst="rect">
            <a:avLst/>
          </a:prstGeom>
          <a:noFill/>
        </p:spPr>
        <p:txBody>
          <a:bodyPr wrap="square" rtlCol="0">
            <a:spAutoFit/>
          </a:bodyPr>
          <a:lstStyle/>
          <a:p>
            <a:r>
              <a:rPr lang="ja-JP" altLang="en-US" sz="1600"/>
              <a:t>ベクトルのパターンをまとめる（</a:t>
            </a:r>
            <a:r>
              <a:rPr lang="en-US" altLang="ja-JP" sz="1600"/>
              <a:t>914</a:t>
            </a:r>
            <a:r>
              <a:rPr lang="ja-JP" altLang="en-US" sz="1600"/>
              <a:t>パターン）</a:t>
            </a:r>
            <a:endParaRPr kumimoji="1" lang="ja-JP" altLang="en-US" sz="1600"/>
          </a:p>
        </p:txBody>
      </p:sp>
      <p:sp>
        <p:nvSpPr>
          <p:cNvPr id="20" name="テキスト ボックス 19">
            <a:extLst>
              <a:ext uri="{FF2B5EF4-FFF2-40B4-BE49-F238E27FC236}">
                <a16:creationId xmlns:a16="http://schemas.microsoft.com/office/drawing/2014/main" id="{1486C025-2329-F6F8-B320-090B2D067E2E}"/>
              </a:ext>
            </a:extLst>
          </p:cNvPr>
          <p:cNvSpPr txBox="1"/>
          <p:nvPr/>
        </p:nvSpPr>
        <p:spPr>
          <a:xfrm>
            <a:off x="6708424" y="4265414"/>
            <a:ext cx="2079041" cy="830997"/>
          </a:xfrm>
          <a:prstGeom prst="rect">
            <a:avLst/>
          </a:prstGeom>
          <a:noFill/>
        </p:spPr>
        <p:txBody>
          <a:bodyPr wrap="square" rtlCol="0">
            <a:spAutoFit/>
          </a:bodyPr>
          <a:lstStyle/>
          <a:p>
            <a:r>
              <a:rPr lang="ja-JP" altLang="en-US" sz="1600"/>
              <a:t>上位出現パターンのみをクラスタリング（</a:t>
            </a:r>
            <a:r>
              <a:rPr lang="en-US" altLang="ja-JP" sz="1600"/>
              <a:t>50</a:t>
            </a:r>
            <a:r>
              <a:rPr lang="ja-JP" altLang="en-US" sz="1600"/>
              <a:t>パターン）</a:t>
            </a:r>
            <a:endParaRPr kumimoji="1" lang="ja-JP" altLang="en-US" sz="1600"/>
          </a:p>
        </p:txBody>
      </p:sp>
      <p:pic>
        <p:nvPicPr>
          <p:cNvPr id="22" name="図 21" descr="背景パターン&#10;&#10;自動的に生成された説明">
            <a:extLst>
              <a:ext uri="{FF2B5EF4-FFF2-40B4-BE49-F238E27FC236}">
                <a16:creationId xmlns:a16="http://schemas.microsoft.com/office/drawing/2014/main" id="{C05DAF94-9844-2987-0BE2-1A94D1D36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171" y="3194962"/>
            <a:ext cx="1723282" cy="739760"/>
          </a:xfrm>
          <a:prstGeom prst="rect">
            <a:avLst/>
          </a:prstGeom>
        </p:spPr>
      </p:pic>
      <p:pic>
        <p:nvPicPr>
          <p:cNvPr id="23" name="図 22">
            <a:extLst>
              <a:ext uri="{FF2B5EF4-FFF2-40B4-BE49-F238E27FC236}">
                <a16:creationId xmlns:a16="http://schemas.microsoft.com/office/drawing/2014/main" id="{E4FAC783-5EF4-BB9C-64A3-F20ED2B4C654}"/>
              </a:ext>
            </a:extLst>
          </p:cNvPr>
          <p:cNvPicPr>
            <a:picLocks noChangeAspect="1"/>
          </p:cNvPicPr>
          <p:nvPr/>
        </p:nvPicPr>
        <p:blipFill>
          <a:blip r:embed="rId5"/>
          <a:stretch>
            <a:fillRect/>
          </a:stretch>
        </p:blipFill>
        <p:spPr>
          <a:xfrm>
            <a:off x="7043009" y="3012730"/>
            <a:ext cx="1357379" cy="967617"/>
          </a:xfrm>
          <a:prstGeom prst="rect">
            <a:avLst/>
          </a:prstGeom>
        </p:spPr>
      </p:pic>
      <p:sp>
        <p:nvSpPr>
          <p:cNvPr id="24" name="右矢印 23">
            <a:extLst>
              <a:ext uri="{FF2B5EF4-FFF2-40B4-BE49-F238E27FC236}">
                <a16:creationId xmlns:a16="http://schemas.microsoft.com/office/drawing/2014/main" id="{DFE4B1B5-9CCA-08AF-B027-CD655C72F6AE}"/>
              </a:ext>
            </a:extLst>
          </p:cNvPr>
          <p:cNvSpPr/>
          <p:nvPr/>
        </p:nvSpPr>
        <p:spPr>
          <a:xfrm>
            <a:off x="2133600" y="3429000"/>
            <a:ext cx="191501" cy="2792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a:extLst>
              <a:ext uri="{FF2B5EF4-FFF2-40B4-BE49-F238E27FC236}">
                <a16:creationId xmlns:a16="http://schemas.microsoft.com/office/drawing/2014/main" id="{1F0B3EFF-7731-E64C-2873-8DF18BA5E824}"/>
              </a:ext>
            </a:extLst>
          </p:cNvPr>
          <p:cNvSpPr/>
          <p:nvPr/>
        </p:nvSpPr>
        <p:spPr>
          <a:xfrm>
            <a:off x="4566495" y="3416242"/>
            <a:ext cx="191501" cy="2792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a:extLst>
              <a:ext uri="{FF2B5EF4-FFF2-40B4-BE49-F238E27FC236}">
                <a16:creationId xmlns:a16="http://schemas.microsoft.com/office/drawing/2014/main" id="{B85D241E-8D59-AFFC-9F71-7EA9B4CF1AC2}"/>
              </a:ext>
            </a:extLst>
          </p:cNvPr>
          <p:cNvSpPr/>
          <p:nvPr/>
        </p:nvSpPr>
        <p:spPr>
          <a:xfrm>
            <a:off x="6760849" y="3429000"/>
            <a:ext cx="191501" cy="2792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166CA781-5C20-EC04-BF68-0535F5CD904D}"/>
              </a:ext>
            </a:extLst>
          </p:cNvPr>
          <p:cNvCxnSpPr>
            <a:cxnSpLocks/>
          </p:cNvCxnSpPr>
          <p:nvPr/>
        </p:nvCxnSpPr>
        <p:spPr>
          <a:xfrm>
            <a:off x="666430" y="938304"/>
            <a:ext cx="557108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273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pPr/>
              <a:t>28</a:t>
            </a:fld>
            <a:endParaRPr lang="en-US" altLang="ja-JP" dirty="0"/>
          </a:p>
        </p:txBody>
      </p:sp>
      <p:sp>
        <p:nvSpPr>
          <p:cNvPr id="8" name="正方形/長方形 7"/>
          <p:cNvSpPr/>
          <p:nvPr/>
        </p:nvSpPr>
        <p:spPr>
          <a:xfrm>
            <a:off x="1440000" y="1800000"/>
            <a:ext cx="6264000" cy="39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solidFill>
                  <a:schemeClr val="tx1"/>
                </a:solidFill>
                <a:latin typeface="+mn-ea"/>
              </a:rPr>
              <a:t>結果</a:t>
            </a:r>
            <a:endParaRPr lang="en-US" altLang="ja-JP" sz="4800" dirty="0">
              <a:solidFill>
                <a:schemeClr val="tx1"/>
              </a:solidFill>
              <a:latin typeface="+mn-ea"/>
            </a:endParaRPr>
          </a:p>
        </p:txBody>
      </p:sp>
    </p:spTree>
    <p:extLst>
      <p:ext uri="{BB962C8B-B14F-4D97-AF65-F5344CB8AC3E}">
        <p14:creationId xmlns:p14="http://schemas.microsoft.com/office/powerpoint/2010/main" val="2349824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half" idx="10"/>
          </p:nvPr>
        </p:nvSpPr>
        <p:spPr>
          <a:xfrm>
            <a:off x="612000" y="1260000"/>
            <a:ext cx="7920000" cy="516248"/>
          </a:xfrm>
        </p:spPr>
        <p:txBody>
          <a:bodyPr>
            <a:noAutofit/>
          </a:bodyPr>
          <a:lstStyle/>
          <a:p>
            <a:pPr marL="0" indent="0">
              <a:buNone/>
            </a:pPr>
            <a:r>
              <a:rPr lang="ja-JP" altLang="en-US" sz="2400" dirty="0"/>
              <a:t>コード</a:t>
            </a:r>
            <a:r>
              <a:rPr lang="en-US" altLang="ja-JP" sz="2400" dirty="0"/>
              <a:t>200</a:t>
            </a:r>
            <a:r>
              <a:rPr lang="ja-JP" altLang="en-US" sz="2400" dirty="0"/>
              <a:t>、ボット・画面構成を除く全期間アクセス</a:t>
            </a:r>
            <a:endParaRPr lang="en-US" altLang="ja-JP" sz="2400" dirty="0"/>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29</a:t>
            </a:fld>
            <a:endParaRPr lang="en-US" altLang="ja-JP" dirty="0"/>
          </a:p>
        </p:txBody>
      </p:sp>
      <p:sp>
        <p:nvSpPr>
          <p:cNvPr id="2" name="タイトル 1"/>
          <p:cNvSpPr>
            <a:spLocks noGrp="1"/>
          </p:cNvSpPr>
          <p:nvPr>
            <p:ph type="title"/>
          </p:nvPr>
        </p:nvSpPr>
        <p:spPr/>
        <p:txBody>
          <a:bodyPr>
            <a:normAutofit/>
          </a:bodyPr>
          <a:lstStyle/>
          <a:p>
            <a:r>
              <a:rPr lang="ja-JP" altLang="en-US"/>
              <a:t>アクセス数</a:t>
            </a:r>
            <a:endParaRPr lang="ja-JP" altLang="en-US" dirty="0"/>
          </a:p>
        </p:txBody>
      </p:sp>
      <p:pic>
        <p:nvPicPr>
          <p:cNvPr id="3" name="図 2">
            <a:extLst>
              <a:ext uri="{FF2B5EF4-FFF2-40B4-BE49-F238E27FC236}">
                <a16:creationId xmlns:a16="http://schemas.microsoft.com/office/drawing/2014/main" id="{BE4C5C58-04F6-D54E-1A6F-29D98A4656B1}"/>
              </a:ext>
            </a:extLst>
          </p:cNvPr>
          <p:cNvPicPr>
            <a:picLocks noChangeAspect="1"/>
          </p:cNvPicPr>
          <p:nvPr/>
        </p:nvPicPr>
        <p:blipFill>
          <a:blip r:embed="rId2"/>
          <a:stretch>
            <a:fillRect/>
          </a:stretch>
        </p:blipFill>
        <p:spPr>
          <a:xfrm>
            <a:off x="1561688" y="1614093"/>
            <a:ext cx="6020624" cy="3311343"/>
          </a:xfrm>
          <a:prstGeom prst="rect">
            <a:avLst/>
          </a:prstGeom>
        </p:spPr>
      </p:pic>
      <p:sp>
        <p:nvSpPr>
          <p:cNvPr id="6" name="テキスト ボックス 5">
            <a:extLst>
              <a:ext uri="{FF2B5EF4-FFF2-40B4-BE49-F238E27FC236}">
                <a16:creationId xmlns:a16="http://schemas.microsoft.com/office/drawing/2014/main" id="{6F709A63-A08B-328A-9401-67DE6942DE83}"/>
              </a:ext>
            </a:extLst>
          </p:cNvPr>
          <p:cNvSpPr txBox="1"/>
          <p:nvPr/>
        </p:nvSpPr>
        <p:spPr>
          <a:xfrm>
            <a:off x="1418897" y="4942488"/>
            <a:ext cx="2930610" cy="923330"/>
          </a:xfrm>
          <a:prstGeom prst="rect">
            <a:avLst/>
          </a:prstGeom>
          <a:noFill/>
        </p:spPr>
        <p:txBody>
          <a:bodyPr wrap="none" rtlCol="0">
            <a:spAutoFit/>
          </a:bodyPr>
          <a:lstStyle/>
          <a:p>
            <a:pPr marL="285750" indent="-285750">
              <a:buFont typeface="Arial" panose="020B0604020202020204" pitchFamily="34" charset="0"/>
              <a:buChar char="•"/>
            </a:pPr>
            <a:r>
              <a:rPr lang="ja-JP" altLang="en-US" sz="1800" dirty="0"/>
              <a:t>平均</a:t>
            </a:r>
            <a:r>
              <a:rPr lang="en-US" altLang="ja-JP" sz="1800" dirty="0"/>
              <a:t> 164</a:t>
            </a:r>
            <a:r>
              <a:rPr lang="ja-JP" altLang="en-US" sz="1800" dirty="0"/>
              <a:t>万アクセス</a:t>
            </a:r>
            <a:r>
              <a:rPr lang="en-US" altLang="ja-JP" sz="1800" dirty="0"/>
              <a:t>/</a:t>
            </a:r>
            <a:r>
              <a:rPr lang="ja-JP" altLang="en-US" sz="1800" dirty="0"/>
              <a:t>日</a:t>
            </a:r>
            <a:endParaRPr lang="en-US" altLang="ja-JP" sz="1800" dirty="0"/>
          </a:p>
          <a:p>
            <a:pPr marL="285750" indent="-285750">
              <a:buFont typeface="Arial" panose="020B0604020202020204" pitchFamily="34" charset="0"/>
              <a:buChar char="•"/>
            </a:pPr>
            <a:r>
              <a:rPr lang="ja-JP" altLang="en-US" sz="1800" dirty="0"/>
              <a:t>最大</a:t>
            </a:r>
            <a:r>
              <a:rPr lang="en-US" altLang="ja-JP" sz="1800" dirty="0"/>
              <a:t> 365</a:t>
            </a:r>
            <a:r>
              <a:rPr lang="ja-JP" altLang="en-US" sz="1800" dirty="0"/>
              <a:t>万アクセス</a:t>
            </a:r>
            <a:r>
              <a:rPr lang="en-US" altLang="ja-JP" sz="1800" dirty="0"/>
              <a:t>/</a:t>
            </a:r>
            <a:r>
              <a:rPr lang="ja-JP" altLang="en-US" sz="1800" dirty="0"/>
              <a:t>日</a:t>
            </a:r>
            <a:endParaRPr lang="en-US" altLang="ja-JP" sz="1800" dirty="0"/>
          </a:p>
          <a:p>
            <a:pPr marL="285750" indent="-285750">
              <a:buFont typeface="Arial" panose="020B0604020202020204" pitchFamily="34" charset="0"/>
              <a:buChar char="•"/>
            </a:pPr>
            <a:r>
              <a:rPr lang="ja-JP" altLang="en-US" sz="1800" dirty="0"/>
              <a:t>最小</a:t>
            </a:r>
            <a:r>
              <a:rPr lang="en-US" altLang="ja-JP" sz="1800" dirty="0"/>
              <a:t> 86</a:t>
            </a:r>
            <a:r>
              <a:rPr lang="ja-JP" altLang="en-US" sz="1800" dirty="0"/>
              <a:t>万アクセス</a:t>
            </a:r>
            <a:r>
              <a:rPr lang="en-US" altLang="ja-JP" sz="1800" dirty="0"/>
              <a:t>/</a:t>
            </a:r>
            <a:r>
              <a:rPr lang="ja-JP" altLang="en-US" sz="1800" dirty="0"/>
              <a:t>日</a:t>
            </a:r>
            <a:endParaRPr lang="en-US" altLang="ja-JP" sz="1600" dirty="0"/>
          </a:p>
        </p:txBody>
      </p:sp>
      <p:sp>
        <p:nvSpPr>
          <p:cNvPr id="8" name="テキスト ボックス 7">
            <a:extLst>
              <a:ext uri="{FF2B5EF4-FFF2-40B4-BE49-F238E27FC236}">
                <a16:creationId xmlns:a16="http://schemas.microsoft.com/office/drawing/2014/main" id="{4F8BC9BC-FA34-5400-96A0-6AAF25E3FEB3}"/>
              </a:ext>
            </a:extLst>
          </p:cNvPr>
          <p:cNvSpPr txBox="1"/>
          <p:nvPr/>
        </p:nvSpPr>
        <p:spPr>
          <a:xfrm>
            <a:off x="5357147" y="4986031"/>
            <a:ext cx="2656496" cy="369332"/>
          </a:xfrm>
          <a:prstGeom prst="rect">
            <a:avLst/>
          </a:prstGeom>
          <a:noFill/>
        </p:spPr>
        <p:txBody>
          <a:bodyPr wrap="none" rtlCol="0">
            <a:spAutoFit/>
          </a:bodyPr>
          <a:lstStyle/>
          <a:p>
            <a:pPr marL="285750" indent="-285750">
              <a:buFont typeface="Arial" panose="020B0604020202020204" pitchFamily="34" charset="0"/>
              <a:buChar char="•"/>
            </a:pPr>
            <a:r>
              <a:rPr lang="en-US" altLang="ja-JP" dirty="0"/>
              <a:t>99%</a:t>
            </a:r>
            <a:r>
              <a:rPr lang="ja-JP" altLang="en-US" dirty="0"/>
              <a:t>が</a:t>
            </a:r>
            <a:r>
              <a:rPr lang="en-US" altLang="ja-JP" dirty="0"/>
              <a:t>CiNii</a:t>
            </a:r>
            <a:r>
              <a:rPr lang="ja-JP" altLang="en-US" dirty="0"/>
              <a:t>アクセス</a:t>
            </a:r>
            <a:endParaRPr lang="en-US" altLang="ja-JP" sz="1800" dirty="0"/>
          </a:p>
        </p:txBody>
      </p:sp>
    </p:spTree>
    <p:extLst>
      <p:ext uri="{BB962C8B-B14F-4D97-AF65-F5344CB8AC3E}">
        <p14:creationId xmlns:p14="http://schemas.microsoft.com/office/powerpoint/2010/main" val="1341321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オープンサイエンスの推進</a:t>
            </a:r>
          </a:p>
        </p:txBody>
      </p:sp>
      <p:sp>
        <p:nvSpPr>
          <p:cNvPr id="4" name="コンテンツ プレースホルダー 5"/>
          <p:cNvSpPr txBox="1">
            <a:spLocks/>
          </p:cNvSpPr>
          <p:nvPr/>
        </p:nvSpPr>
        <p:spPr>
          <a:xfrm>
            <a:off x="457200" y="1412776"/>
            <a:ext cx="8229600" cy="3037892"/>
          </a:xfrm>
          <a:prstGeom prst="rect">
            <a:avLst/>
          </a:prstGeom>
          <a:ln>
            <a:noFill/>
            <a:prstDash val="dash"/>
          </a:ln>
        </p:spPr>
        <p:txBody>
          <a:bodyPr anchor="ctr"/>
          <a:lstStyle>
            <a:lvl1pPr marL="274320" indent="-274320" algn="l" rtl="0" eaLnBrk="1" latinLnBrk="0" hangingPunct="1">
              <a:spcBef>
                <a:spcPts val="600"/>
              </a:spcBef>
              <a:buClr>
                <a:schemeClr val="accent1"/>
              </a:buClr>
              <a:buSzPct val="76000"/>
              <a:buFont typeface="Wingdings" panose="05000000000000000000" pitchFamily="2" charset="2"/>
              <a:buChar char="l"/>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panose="05000000000000000000" pitchFamily="2" charset="2"/>
              <a:buChar char="l"/>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panose="05000000000000000000" pitchFamily="2" charset="2"/>
              <a:buChar char="l"/>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panose="05000000000000000000" pitchFamily="2" charset="2"/>
              <a:buChar char="l"/>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panose="05000000000000000000" pitchFamily="2" charset="2"/>
              <a:buChar char="l"/>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0" indent="0">
              <a:buFont typeface="Wingdings" panose="05000000000000000000" pitchFamily="2" charset="2"/>
              <a:buNone/>
            </a:pPr>
            <a:r>
              <a:rPr lang="ja-JP" altLang="en-US" dirty="0"/>
              <a:t>「オープンサイエンスとは、</a:t>
            </a:r>
            <a:r>
              <a:rPr lang="ja-JP" altLang="en-US" u="sng" dirty="0"/>
              <a:t>公的研究資金を用いた研究成果（論文、生産された研究データ等）</a:t>
            </a:r>
            <a:r>
              <a:rPr lang="ja-JP" altLang="en-US" dirty="0"/>
              <a:t>について、科学界はもとより産業界及び社会一般から広く容易なアクセス・利用を可能にし、知の創出に新たな道を開くとともに、効果的に科学技術研究を推進することでイノベーションの創出につなげることを目指した新たなサイエンス」</a:t>
            </a:r>
          </a:p>
        </p:txBody>
      </p:sp>
      <p:sp>
        <p:nvSpPr>
          <p:cNvPr id="5" name="テキスト ボックス 4"/>
          <p:cNvSpPr txBox="1"/>
          <p:nvPr/>
        </p:nvSpPr>
        <p:spPr>
          <a:xfrm>
            <a:off x="887501" y="4710799"/>
            <a:ext cx="7368998" cy="923330"/>
          </a:xfrm>
          <a:prstGeom prst="rect">
            <a:avLst/>
          </a:prstGeom>
          <a:noFill/>
          <a:ln>
            <a:solidFill>
              <a:schemeClr val="tx1"/>
            </a:solidFill>
            <a:prstDash val="dash"/>
          </a:ln>
        </p:spPr>
        <p:txBody>
          <a:bodyPr wrap="square" rtlCol="0">
            <a:spAutoFit/>
          </a:bodyPr>
          <a:lstStyle/>
          <a:p>
            <a:r>
              <a:rPr kumimoji="1" lang="ja-JP" altLang="en-US" dirty="0"/>
              <a:t>内閣府</a:t>
            </a:r>
            <a:r>
              <a:rPr kumimoji="1" lang="en-US" altLang="ja-JP" dirty="0"/>
              <a:t>『</a:t>
            </a:r>
            <a:r>
              <a:rPr kumimoji="1" lang="ja-JP" altLang="en-US" dirty="0"/>
              <a:t>我が国におけるオープンサイエンス推進のあり方について～</a:t>
            </a:r>
            <a:endParaRPr kumimoji="1" lang="en-US" altLang="ja-JP" dirty="0"/>
          </a:p>
          <a:p>
            <a:r>
              <a:rPr lang="ja-JP" altLang="en-US" dirty="0"/>
              <a:t>サイエンスの新たな飛躍の時代の幕開け～</a:t>
            </a:r>
            <a:r>
              <a:rPr lang="en-US" altLang="ja-JP" dirty="0"/>
              <a:t>』</a:t>
            </a:r>
            <a:r>
              <a:rPr lang="ja-JP" altLang="en-US" dirty="0"/>
              <a:t>（</a:t>
            </a:r>
            <a:r>
              <a:rPr lang="en-US" altLang="ja-JP" dirty="0"/>
              <a:t>2015</a:t>
            </a:r>
            <a:r>
              <a:rPr lang="ja-JP" altLang="en-US" dirty="0"/>
              <a:t>年</a:t>
            </a:r>
            <a:r>
              <a:rPr lang="en-US" altLang="ja-JP" dirty="0"/>
              <a:t>3</a:t>
            </a:r>
            <a:r>
              <a:rPr lang="ja-JP" altLang="en-US" dirty="0"/>
              <a:t>月</a:t>
            </a:r>
            <a:r>
              <a:rPr lang="en-US" altLang="ja-JP" dirty="0"/>
              <a:t>30</a:t>
            </a:r>
            <a:r>
              <a:rPr lang="ja-JP" altLang="en-US" dirty="0"/>
              <a:t>日）</a:t>
            </a:r>
            <a:endParaRPr lang="en-US" altLang="ja-JP" dirty="0"/>
          </a:p>
          <a:p>
            <a:r>
              <a:rPr lang="en-US" altLang="ja-JP" dirty="0"/>
              <a:t>http://www8.cao.go.jp/cstp/sonota/openscience/</a:t>
            </a:r>
            <a:endParaRPr kumimoji="1" lang="ja-JP" altLang="en-US" dirty="0"/>
          </a:p>
        </p:txBody>
      </p:sp>
      <p:sp>
        <p:nvSpPr>
          <p:cNvPr id="3" name="スライド番号プレースホルダー 2">
            <a:extLst>
              <a:ext uri="{FF2B5EF4-FFF2-40B4-BE49-F238E27FC236}">
                <a16:creationId xmlns:a16="http://schemas.microsoft.com/office/drawing/2014/main" id="{1664B0FE-54A3-59D5-C9CA-A75AA030840A}"/>
              </a:ext>
            </a:extLst>
          </p:cNvPr>
          <p:cNvSpPr>
            <a:spLocks noGrp="1"/>
          </p:cNvSpPr>
          <p:nvPr>
            <p:ph type="sldNum" sz="quarter" idx="11"/>
          </p:nvPr>
        </p:nvSpPr>
        <p:spPr/>
        <p:txBody>
          <a:bodyPr/>
          <a:lstStyle/>
          <a:p>
            <a:fld id="{F5303645-55C8-487D-9500-6B68EA32379B}" type="slidenum">
              <a:rPr kumimoji="1" lang="ja-JP" altLang="en-US" smtClean="0"/>
              <a:t>3</a:t>
            </a:fld>
            <a:endParaRPr kumimoji="1" lang="ja-JP" altLang="en-US"/>
          </a:p>
        </p:txBody>
      </p:sp>
    </p:spTree>
    <p:extLst>
      <p:ext uri="{BB962C8B-B14F-4D97-AF65-F5344CB8AC3E}">
        <p14:creationId xmlns:p14="http://schemas.microsoft.com/office/powerpoint/2010/main" val="167339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half" idx="10"/>
          </p:nvPr>
        </p:nvSpPr>
        <p:spPr>
          <a:xfrm>
            <a:off x="612000" y="1260000"/>
            <a:ext cx="7920000" cy="784490"/>
          </a:xfrm>
        </p:spPr>
        <p:txBody>
          <a:bodyPr>
            <a:noAutofit/>
          </a:bodyPr>
          <a:lstStyle/>
          <a:p>
            <a:pPr marL="0" indent="0">
              <a:buNone/>
            </a:pPr>
            <a:r>
              <a:rPr lang="ja-JP" altLang="en-US" sz="2400" dirty="0"/>
              <a:t>コード</a:t>
            </a:r>
            <a:r>
              <a:rPr lang="en-US" altLang="ja-JP" sz="2400" dirty="0"/>
              <a:t>200</a:t>
            </a:r>
            <a:r>
              <a:rPr lang="ja-JP" altLang="en-US" sz="2400" dirty="0"/>
              <a:t>、ボット・画面構成を除く全期間アクセス、アクセスグラフを構成するアクセスのみを集計</a:t>
            </a:r>
            <a:endParaRPr lang="en-US" altLang="ja-JP" sz="2400" dirty="0"/>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30</a:t>
            </a:fld>
            <a:endParaRPr lang="en-US" altLang="ja-JP" dirty="0"/>
          </a:p>
        </p:txBody>
      </p:sp>
      <p:sp>
        <p:nvSpPr>
          <p:cNvPr id="2" name="タイトル 1"/>
          <p:cNvSpPr>
            <a:spLocks noGrp="1"/>
          </p:cNvSpPr>
          <p:nvPr>
            <p:ph type="title"/>
          </p:nvPr>
        </p:nvSpPr>
        <p:spPr/>
        <p:txBody>
          <a:bodyPr>
            <a:normAutofit/>
          </a:bodyPr>
          <a:lstStyle/>
          <a:p>
            <a:r>
              <a:rPr lang="ja-JP" altLang="en-US"/>
              <a:t>アクセス数</a:t>
            </a:r>
            <a:endParaRPr lang="ja-JP" altLang="en-US" dirty="0"/>
          </a:p>
        </p:txBody>
      </p:sp>
      <p:pic>
        <p:nvPicPr>
          <p:cNvPr id="5" name="図 4">
            <a:extLst>
              <a:ext uri="{FF2B5EF4-FFF2-40B4-BE49-F238E27FC236}">
                <a16:creationId xmlns:a16="http://schemas.microsoft.com/office/drawing/2014/main" id="{70FF78BC-3166-83A9-76DE-B8132DFF93F1}"/>
              </a:ext>
            </a:extLst>
          </p:cNvPr>
          <p:cNvPicPr>
            <a:picLocks noChangeAspect="1"/>
          </p:cNvPicPr>
          <p:nvPr/>
        </p:nvPicPr>
        <p:blipFill>
          <a:blip r:embed="rId2"/>
          <a:stretch>
            <a:fillRect/>
          </a:stretch>
        </p:blipFill>
        <p:spPr>
          <a:xfrm>
            <a:off x="776451" y="2040413"/>
            <a:ext cx="5951483" cy="3273316"/>
          </a:xfrm>
          <a:prstGeom prst="rect">
            <a:avLst/>
          </a:prstGeom>
        </p:spPr>
      </p:pic>
      <p:sp>
        <p:nvSpPr>
          <p:cNvPr id="6" name="テキスト ボックス 5">
            <a:extLst>
              <a:ext uri="{FF2B5EF4-FFF2-40B4-BE49-F238E27FC236}">
                <a16:creationId xmlns:a16="http://schemas.microsoft.com/office/drawing/2014/main" id="{66EC03BF-C94C-90FD-701B-93F10713759E}"/>
              </a:ext>
            </a:extLst>
          </p:cNvPr>
          <p:cNvSpPr txBox="1"/>
          <p:nvPr/>
        </p:nvSpPr>
        <p:spPr>
          <a:xfrm>
            <a:off x="6540441" y="2040412"/>
            <a:ext cx="2333559" cy="461665"/>
          </a:xfrm>
          <a:prstGeom prst="rect">
            <a:avLst/>
          </a:prstGeom>
          <a:noFill/>
          <a:ln>
            <a:solidFill>
              <a:schemeClr val="tx1"/>
            </a:solidFill>
          </a:ln>
        </p:spPr>
        <p:txBody>
          <a:bodyPr wrap="square" rtlCol="0">
            <a:spAutoFit/>
          </a:bodyPr>
          <a:lstStyle/>
          <a:p>
            <a:r>
              <a:rPr kumimoji="1" lang="en-US" altLang="ja-JP" sz="1200"/>
              <a:t>※</a:t>
            </a:r>
            <a:r>
              <a:rPr kumimoji="1" lang="ja-JP" altLang="en-US" sz="1200"/>
              <a:t>プロットに関してのみ</a:t>
            </a:r>
            <a:r>
              <a:rPr kumimoji="1" lang="en-US" altLang="ja-JP" sz="1200"/>
              <a:t>10/8</a:t>
            </a:r>
            <a:r>
              <a:rPr kumimoji="1" lang="ja-JP" altLang="en-US" sz="1200"/>
              <a:t>、</a:t>
            </a:r>
            <a:r>
              <a:rPr kumimoji="1" lang="en-US" altLang="ja-JP" sz="1200"/>
              <a:t>11/13</a:t>
            </a:r>
            <a:r>
              <a:rPr kumimoji="1" lang="ja-JP" altLang="en-US" sz="1200"/>
              <a:t>の値は補間を用いている</a:t>
            </a:r>
          </a:p>
        </p:txBody>
      </p:sp>
      <p:sp>
        <p:nvSpPr>
          <p:cNvPr id="8" name="テキスト ボックス 7">
            <a:extLst>
              <a:ext uri="{FF2B5EF4-FFF2-40B4-BE49-F238E27FC236}">
                <a16:creationId xmlns:a16="http://schemas.microsoft.com/office/drawing/2014/main" id="{09959B31-05EE-0878-BDE2-55E4EC6529EA}"/>
              </a:ext>
            </a:extLst>
          </p:cNvPr>
          <p:cNvSpPr txBox="1"/>
          <p:nvPr/>
        </p:nvSpPr>
        <p:spPr>
          <a:xfrm>
            <a:off x="1253131" y="5274169"/>
            <a:ext cx="2662908"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1600"/>
              <a:t>平均</a:t>
            </a:r>
            <a:r>
              <a:rPr kumimoji="1" lang="en-US" altLang="ja-JP" sz="1600"/>
              <a:t> 75</a:t>
            </a:r>
            <a:r>
              <a:rPr lang="ja-JP" altLang="en-US" sz="1600"/>
              <a:t>万アクセス</a:t>
            </a:r>
            <a:r>
              <a:rPr lang="en-US" altLang="ja-JP" sz="1600"/>
              <a:t>/</a:t>
            </a:r>
            <a:r>
              <a:rPr lang="ja-JP" altLang="en-US" sz="1600"/>
              <a:t>日</a:t>
            </a:r>
            <a:endParaRPr lang="en-US" altLang="ja-JP" sz="1600"/>
          </a:p>
          <a:p>
            <a:pPr marL="285750" indent="-285750">
              <a:buFont typeface="Arial" panose="020B0604020202020204" pitchFamily="34" charset="0"/>
              <a:buChar char="•"/>
            </a:pPr>
            <a:r>
              <a:rPr kumimoji="1" lang="ja-JP" altLang="en-US" sz="1600"/>
              <a:t>最大</a:t>
            </a:r>
            <a:r>
              <a:rPr kumimoji="1" lang="en-US" altLang="ja-JP" sz="1600"/>
              <a:t> 263</a:t>
            </a:r>
            <a:r>
              <a:rPr kumimoji="1" lang="ja-JP" altLang="en-US" sz="1600"/>
              <a:t>万アクセス</a:t>
            </a:r>
            <a:r>
              <a:rPr kumimoji="1" lang="en-US" altLang="ja-JP" sz="1600"/>
              <a:t>/</a:t>
            </a:r>
            <a:r>
              <a:rPr kumimoji="1" lang="ja-JP" altLang="en-US" sz="1600"/>
              <a:t>日</a:t>
            </a:r>
            <a:endParaRPr kumimoji="1" lang="en-US" altLang="ja-JP" sz="1600"/>
          </a:p>
          <a:p>
            <a:pPr marL="285750" indent="-285750">
              <a:buFont typeface="Arial" panose="020B0604020202020204" pitchFamily="34" charset="0"/>
              <a:buChar char="•"/>
            </a:pPr>
            <a:r>
              <a:rPr lang="ja-JP" altLang="en-US" sz="1600"/>
              <a:t>最小</a:t>
            </a:r>
            <a:r>
              <a:rPr lang="en-US" altLang="ja-JP" sz="1600"/>
              <a:t> 30</a:t>
            </a:r>
            <a:r>
              <a:rPr lang="ja-JP" altLang="en-US" sz="1600"/>
              <a:t>万アクセス</a:t>
            </a:r>
            <a:r>
              <a:rPr lang="en-US" altLang="ja-JP" sz="1600"/>
              <a:t>/</a:t>
            </a:r>
            <a:r>
              <a:rPr lang="ja-JP" altLang="en-US" sz="1600"/>
              <a:t>日</a:t>
            </a:r>
            <a:endParaRPr kumimoji="1" lang="ja-JP" altLang="en-US" sz="1600"/>
          </a:p>
        </p:txBody>
      </p:sp>
      <p:sp>
        <p:nvSpPr>
          <p:cNvPr id="9" name="テキスト ボックス 8">
            <a:extLst>
              <a:ext uri="{FF2B5EF4-FFF2-40B4-BE49-F238E27FC236}">
                <a16:creationId xmlns:a16="http://schemas.microsoft.com/office/drawing/2014/main" id="{FAFC29F6-EBA3-2AB9-D8E8-EA79E368ED3A}"/>
              </a:ext>
            </a:extLst>
          </p:cNvPr>
          <p:cNvSpPr txBox="1"/>
          <p:nvPr/>
        </p:nvSpPr>
        <p:spPr>
          <a:xfrm>
            <a:off x="4803427" y="5283668"/>
            <a:ext cx="3140603" cy="584775"/>
          </a:xfrm>
          <a:prstGeom prst="rect">
            <a:avLst/>
          </a:prstGeom>
          <a:noFill/>
        </p:spPr>
        <p:txBody>
          <a:bodyPr wrap="none" rtlCol="0">
            <a:spAutoFit/>
          </a:bodyPr>
          <a:lstStyle/>
          <a:p>
            <a:pPr marL="285750" indent="-285750">
              <a:buFont typeface="Arial" panose="020B0604020202020204" pitchFamily="34" charset="0"/>
              <a:buChar char="•"/>
            </a:pPr>
            <a:r>
              <a:rPr lang="ja-JP" altLang="en-US" sz="1600"/>
              <a:t>土日にアクセスが落ちる</a:t>
            </a:r>
            <a:endParaRPr lang="en-US" altLang="ja-JP" sz="1600"/>
          </a:p>
          <a:p>
            <a:pPr marL="285750" indent="-285750">
              <a:buFont typeface="Arial" panose="020B0604020202020204" pitchFamily="34" charset="0"/>
              <a:buChar char="•"/>
            </a:pPr>
            <a:r>
              <a:rPr lang="ja-JP" altLang="en-US" sz="1600"/>
              <a:t>木曜・火曜にアクセスが多い</a:t>
            </a:r>
            <a:endParaRPr kumimoji="1" lang="en-US" altLang="ja-JP" sz="1600"/>
          </a:p>
        </p:txBody>
      </p:sp>
      <p:cxnSp>
        <p:nvCxnSpPr>
          <p:cNvPr id="10" name="直線コネクタ 9">
            <a:extLst>
              <a:ext uri="{FF2B5EF4-FFF2-40B4-BE49-F238E27FC236}">
                <a16:creationId xmlns:a16="http://schemas.microsoft.com/office/drawing/2014/main" id="{08242DAE-0A07-3BBC-1572-B14EBF0FCB10}"/>
              </a:ext>
            </a:extLst>
          </p:cNvPr>
          <p:cNvCxnSpPr>
            <a:cxnSpLocks/>
          </p:cNvCxnSpPr>
          <p:nvPr/>
        </p:nvCxnSpPr>
        <p:spPr>
          <a:xfrm>
            <a:off x="1597577" y="4693621"/>
            <a:ext cx="6324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FB6B6CAC-C762-5899-1261-B4BFC045B010}"/>
              </a:ext>
            </a:extLst>
          </p:cNvPr>
          <p:cNvCxnSpPr>
            <a:cxnSpLocks/>
          </p:cNvCxnSpPr>
          <p:nvPr/>
        </p:nvCxnSpPr>
        <p:spPr>
          <a:xfrm>
            <a:off x="1597577" y="4025462"/>
            <a:ext cx="632482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F1A1F29F-F05A-4BF1-AAE2-C49652F5FAD4}"/>
              </a:ext>
            </a:extLst>
          </p:cNvPr>
          <p:cNvSpPr txBox="1"/>
          <p:nvPr/>
        </p:nvSpPr>
        <p:spPr>
          <a:xfrm>
            <a:off x="6432525" y="4062627"/>
            <a:ext cx="1702710" cy="646331"/>
          </a:xfrm>
          <a:prstGeom prst="rect">
            <a:avLst/>
          </a:prstGeom>
          <a:noFill/>
        </p:spPr>
        <p:txBody>
          <a:bodyPr wrap="none" rtlCol="0">
            <a:spAutoFit/>
          </a:bodyPr>
          <a:lstStyle/>
          <a:p>
            <a:r>
              <a:rPr kumimoji="1" lang="en-US" altLang="ja-JP"/>
              <a:t>30</a:t>
            </a:r>
            <a:r>
              <a:rPr kumimoji="1" lang="ja-JP" altLang="en-US"/>
              <a:t>万</a:t>
            </a:r>
            <a:r>
              <a:rPr kumimoji="1" lang="en-US" altLang="ja-JP"/>
              <a:t> ~ 100</a:t>
            </a:r>
            <a:r>
              <a:rPr kumimoji="1" lang="ja-JP" altLang="en-US"/>
              <a:t>万</a:t>
            </a:r>
            <a:endParaRPr kumimoji="1" lang="en-US" altLang="ja-JP"/>
          </a:p>
          <a:p>
            <a:r>
              <a:rPr lang="ja-JP" altLang="en-US"/>
              <a:t>で推移</a:t>
            </a:r>
            <a:endParaRPr kumimoji="1" lang="ja-JP" altLang="en-US"/>
          </a:p>
        </p:txBody>
      </p:sp>
      <p:sp>
        <p:nvSpPr>
          <p:cNvPr id="11" name="テキスト ボックス 10">
            <a:extLst>
              <a:ext uri="{FF2B5EF4-FFF2-40B4-BE49-F238E27FC236}">
                <a16:creationId xmlns:a16="http://schemas.microsoft.com/office/drawing/2014/main" id="{525517A3-CBA1-9186-167E-60009AA6952E}"/>
              </a:ext>
            </a:extLst>
          </p:cNvPr>
          <p:cNvSpPr txBox="1"/>
          <p:nvPr/>
        </p:nvSpPr>
        <p:spPr>
          <a:xfrm>
            <a:off x="776451" y="6122834"/>
            <a:ext cx="7755549" cy="584775"/>
          </a:xfrm>
          <a:prstGeom prst="rect">
            <a:avLst/>
          </a:prstGeom>
          <a:noFill/>
          <a:ln>
            <a:solidFill>
              <a:schemeClr val="tx1"/>
            </a:solidFill>
          </a:ln>
        </p:spPr>
        <p:txBody>
          <a:bodyPr wrap="square" rtlCol="0">
            <a:spAutoFit/>
          </a:bodyPr>
          <a:lstStyle/>
          <a:p>
            <a:r>
              <a:rPr kumimoji="1" lang="ja-JP" altLang="en-US" sz="1600"/>
              <a:t>アクセスグラフを構成するアクセスのみ（</a:t>
            </a:r>
            <a:r>
              <a:rPr kumimoji="1" lang="en-US" altLang="ja-JP" sz="1600"/>
              <a:t>1</a:t>
            </a:r>
            <a:r>
              <a:rPr lang="ja-JP" altLang="en-US" sz="1600"/>
              <a:t>回のアクセスで離脱するアクセスを除く</a:t>
            </a:r>
            <a:r>
              <a:rPr kumimoji="1" lang="ja-JP" altLang="en-US" sz="1600"/>
              <a:t>）を見たときに週の周期性が見える原因は不明。</a:t>
            </a:r>
            <a:endParaRPr kumimoji="1" lang="en-US" altLang="ja-JP" sz="1600"/>
          </a:p>
        </p:txBody>
      </p:sp>
    </p:spTree>
    <p:extLst>
      <p:ext uri="{BB962C8B-B14F-4D97-AF65-F5344CB8AC3E}">
        <p14:creationId xmlns:p14="http://schemas.microsoft.com/office/powerpoint/2010/main" val="1269375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31</a:t>
            </a:fld>
            <a:endParaRPr lang="en-US" altLang="ja-JP" dirty="0"/>
          </a:p>
        </p:txBody>
      </p:sp>
      <p:sp>
        <p:nvSpPr>
          <p:cNvPr id="2" name="タイトル 1"/>
          <p:cNvSpPr>
            <a:spLocks noGrp="1"/>
          </p:cNvSpPr>
          <p:nvPr>
            <p:ph type="title"/>
          </p:nvPr>
        </p:nvSpPr>
        <p:spPr/>
        <p:txBody>
          <a:bodyPr>
            <a:normAutofit/>
          </a:bodyPr>
          <a:lstStyle/>
          <a:p>
            <a:r>
              <a:rPr lang="en-US" altLang="ja-JP"/>
              <a:t>Zipf</a:t>
            </a:r>
            <a:r>
              <a:rPr lang="ja-JP" altLang="en-US"/>
              <a:t>分布へのフィット</a:t>
            </a:r>
            <a:endParaRPr lang="ja-JP" altLang="en-US" dirty="0"/>
          </a:p>
        </p:txBody>
      </p:sp>
      <p:sp>
        <p:nvSpPr>
          <p:cNvPr id="6" name="テキスト ボックス 5">
            <a:extLst>
              <a:ext uri="{FF2B5EF4-FFF2-40B4-BE49-F238E27FC236}">
                <a16:creationId xmlns:a16="http://schemas.microsoft.com/office/drawing/2014/main" id="{F2064EA0-5255-B777-F7CE-98761AA64CC6}"/>
              </a:ext>
            </a:extLst>
          </p:cNvPr>
          <p:cNvSpPr txBox="1"/>
          <p:nvPr/>
        </p:nvSpPr>
        <p:spPr>
          <a:xfrm>
            <a:off x="612000" y="1334813"/>
            <a:ext cx="8448147" cy="461665"/>
          </a:xfrm>
          <a:prstGeom prst="rect">
            <a:avLst/>
          </a:prstGeom>
          <a:noFill/>
        </p:spPr>
        <p:txBody>
          <a:bodyPr wrap="none" rtlCol="0">
            <a:spAutoFit/>
          </a:bodyPr>
          <a:lstStyle/>
          <a:p>
            <a:r>
              <a:rPr kumimoji="1" lang="ja-JP" altLang="en-US" sz="2400"/>
              <a:t>アクセスグラフとそのアクセス数をクラスとする</a:t>
            </a:r>
            <a:r>
              <a:rPr kumimoji="1" lang="en-US" altLang="ja-JP" sz="2400"/>
              <a:t>Zipf</a:t>
            </a:r>
            <a:r>
              <a:rPr kumimoji="1" lang="ja-JP" altLang="en-US" sz="2400"/>
              <a:t>分布</a:t>
            </a:r>
          </a:p>
        </p:txBody>
      </p:sp>
      <p:sp>
        <p:nvSpPr>
          <p:cNvPr id="13" name="テキスト ボックス 12">
            <a:extLst>
              <a:ext uri="{FF2B5EF4-FFF2-40B4-BE49-F238E27FC236}">
                <a16:creationId xmlns:a16="http://schemas.microsoft.com/office/drawing/2014/main" id="{F8B7C926-3E9A-2D1F-BB81-2777E36DDE55}"/>
              </a:ext>
            </a:extLst>
          </p:cNvPr>
          <p:cNvSpPr txBox="1"/>
          <p:nvPr/>
        </p:nvSpPr>
        <p:spPr>
          <a:xfrm>
            <a:off x="2813019" y="4946615"/>
            <a:ext cx="3693640" cy="646331"/>
          </a:xfrm>
          <a:prstGeom prst="rect">
            <a:avLst/>
          </a:prstGeom>
          <a:noFill/>
        </p:spPr>
        <p:txBody>
          <a:bodyPr wrap="none" rtlCol="0">
            <a:spAutoFit/>
          </a:bodyPr>
          <a:lstStyle/>
          <a:p>
            <a:r>
              <a:rPr kumimoji="1" lang="ja-JP" altLang="en-US"/>
              <a:t>最大アクセス数</a:t>
            </a:r>
            <a:r>
              <a:rPr kumimoji="1" lang="en-US" altLang="ja-JP"/>
              <a:t> : 50461</a:t>
            </a:r>
            <a:r>
              <a:rPr kumimoji="1" lang="ja-JP" altLang="en-US"/>
              <a:t>アクセス</a:t>
            </a:r>
            <a:endParaRPr kumimoji="1" lang="en-US" altLang="ja-JP"/>
          </a:p>
          <a:p>
            <a:r>
              <a:rPr lang="ja-JP" altLang="en-US"/>
              <a:t>最小アクセス数</a:t>
            </a:r>
            <a:r>
              <a:rPr lang="en-US" altLang="ja-JP"/>
              <a:t> : 2</a:t>
            </a:r>
            <a:r>
              <a:rPr lang="ja-JP" altLang="en-US"/>
              <a:t>アクセス</a:t>
            </a:r>
            <a:endParaRPr kumimoji="1" lang="ja-JP" altLang="en-US"/>
          </a:p>
        </p:txBody>
      </p:sp>
      <p:pic>
        <p:nvPicPr>
          <p:cNvPr id="15" name="図 14">
            <a:extLst>
              <a:ext uri="{FF2B5EF4-FFF2-40B4-BE49-F238E27FC236}">
                <a16:creationId xmlns:a16="http://schemas.microsoft.com/office/drawing/2014/main" id="{CDB2D238-DDC0-466C-8782-6ED949329840}"/>
              </a:ext>
            </a:extLst>
          </p:cNvPr>
          <p:cNvPicPr>
            <a:picLocks noChangeAspect="1"/>
          </p:cNvPicPr>
          <p:nvPr/>
        </p:nvPicPr>
        <p:blipFill>
          <a:blip r:embed="rId2"/>
          <a:stretch>
            <a:fillRect/>
          </a:stretch>
        </p:blipFill>
        <p:spPr>
          <a:xfrm>
            <a:off x="2090245" y="1727152"/>
            <a:ext cx="4963510" cy="3110466"/>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9184844-4B8D-1D9B-C84E-CF3E9695973F}"/>
                  </a:ext>
                </a:extLst>
              </p:cNvPr>
              <p:cNvSpPr txBox="1"/>
              <p:nvPr/>
            </p:nvSpPr>
            <p:spPr>
              <a:xfrm>
                <a:off x="5123046" y="2644787"/>
                <a:ext cx="3408953" cy="372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𝑁</m:t>
                      </m:r>
                      <m:d>
                        <m:dPr>
                          <m:ctrlPr>
                            <a:rPr kumimoji="1" lang="en-US" altLang="ja-JP" b="0" i="1">
                              <a:latin typeface="Cambria Math" panose="02040503050406030204" pitchFamily="18" charset="0"/>
                            </a:rPr>
                          </m:ctrlPr>
                        </m:dPr>
                        <m:e>
                          <m:r>
                            <a:rPr kumimoji="1" lang="en-US" altLang="ja-JP" b="0" i="1">
                              <a:latin typeface="Cambria Math" panose="02040503050406030204" pitchFamily="18" charset="0"/>
                            </a:rPr>
                            <m:t>𝑟</m:t>
                          </m:r>
                        </m:e>
                      </m:d>
                      <m:r>
                        <a:rPr kumimoji="1" lang="en-US" altLang="ja-JP" b="0" i="1">
                          <a:latin typeface="Cambria Math" panose="02040503050406030204" pitchFamily="18" charset="0"/>
                        </a:rPr>
                        <m:t>=1.007</m:t>
                      </m:r>
                      <m:r>
                        <a:rPr kumimoji="1" lang="en-US" altLang="ja-JP" b="0" i="1">
                          <a:latin typeface="Cambria Math" panose="02040503050406030204" pitchFamily="18" charset="0"/>
                          <a:ea typeface="Cambria Math" panose="02040503050406030204" pitchFamily="18" charset="0"/>
                        </a:rPr>
                        <m:t>×</m:t>
                      </m:r>
                      <m:sSup>
                        <m:sSupPr>
                          <m:ctrlPr>
                            <a:rPr kumimoji="1" lang="en-US" altLang="ja-JP" b="0" i="1">
                              <a:latin typeface="Cambria Math" panose="02040503050406030204" pitchFamily="18" charset="0"/>
                              <a:ea typeface="Cambria Math" panose="02040503050406030204" pitchFamily="18" charset="0"/>
                            </a:rPr>
                          </m:ctrlPr>
                        </m:sSupPr>
                        <m:e>
                          <m:r>
                            <a:rPr kumimoji="1" lang="en-US" altLang="ja-JP" b="0" i="1">
                              <a:latin typeface="Cambria Math" panose="02040503050406030204" pitchFamily="18" charset="0"/>
                              <a:ea typeface="Cambria Math" panose="02040503050406030204" pitchFamily="18" charset="0"/>
                            </a:rPr>
                            <m:t>10</m:t>
                          </m:r>
                        </m:e>
                        <m:sup>
                          <m:r>
                            <a:rPr kumimoji="1" lang="en-US" altLang="ja-JP" b="0" i="1">
                              <a:latin typeface="Cambria Math" panose="02040503050406030204" pitchFamily="18" charset="0"/>
                              <a:ea typeface="Cambria Math" panose="02040503050406030204" pitchFamily="18" charset="0"/>
                            </a:rPr>
                            <m:t>7</m:t>
                          </m:r>
                        </m:sup>
                      </m:sSup>
                      <m:r>
                        <a:rPr kumimoji="1" lang="en-US" altLang="ja-JP" b="0" i="1">
                          <a:latin typeface="Cambria Math" panose="02040503050406030204" pitchFamily="18" charset="0"/>
                        </a:rPr>
                        <m:t>  </m:t>
                      </m:r>
                      <m:sSup>
                        <m:sSupPr>
                          <m:ctrlPr>
                            <a:rPr kumimoji="1" lang="en-US" altLang="ja-JP" b="0" i="1">
                              <a:latin typeface="Cambria Math" panose="02040503050406030204" pitchFamily="18" charset="0"/>
                            </a:rPr>
                          </m:ctrlPr>
                        </m:sSupPr>
                        <m:e>
                          <m:r>
                            <a:rPr kumimoji="1" lang="en-US" altLang="ja-JP" b="0" i="1">
                              <a:latin typeface="Cambria Math" panose="02040503050406030204" pitchFamily="18" charset="0"/>
                            </a:rPr>
                            <m:t>𝑟</m:t>
                          </m:r>
                        </m:e>
                        <m:sup>
                          <m:r>
                            <a:rPr kumimoji="1" lang="en-US" altLang="ja-JP" b="0" i="1">
                              <a:latin typeface="Cambria Math" panose="02040503050406030204" pitchFamily="18" charset="0"/>
                            </a:rPr>
                            <m:t>−2.056</m:t>
                          </m:r>
                        </m:sup>
                      </m:sSup>
                    </m:oMath>
                  </m:oMathPara>
                </a14:m>
                <a:endParaRPr lang="ja-JP" altLang="en-US"/>
              </a:p>
            </p:txBody>
          </p:sp>
        </mc:Choice>
        <mc:Fallback xmlns="">
          <p:sp>
            <p:nvSpPr>
              <p:cNvPr id="12" name="テキスト ボックス 11">
                <a:extLst>
                  <a:ext uri="{FF2B5EF4-FFF2-40B4-BE49-F238E27FC236}">
                    <a16:creationId xmlns:a16="http://schemas.microsoft.com/office/drawing/2014/main" id="{89184844-4B8D-1D9B-C84E-CF3E9695973F}"/>
                  </a:ext>
                </a:extLst>
              </p:cNvPr>
              <p:cNvSpPr txBox="1">
                <a:spLocks noRot="1" noChangeAspect="1" noMove="1" noResize="1" noEditPoints="1" noAdjustHandles="1" noChangeArrowheads="1" noChangeShapeType="1" noTextEdit="1"/>
              </p:cNvSpPr>
              <p:nvPr/>
            </p:nvSpPr>
            <p:spPr>
              <a:xfrm>
                <a:off x="5123046" y="2644787"/>
                <a:ext cx="3408953" cy="372410"/>
              </a:xfrm>
              <a:prstGeom prst="rect">
                <a:avLst/>
              </a:prstGeom>
              <a:blipFill>
                <a:blip r:embed="rId3"/>
                <a:stretch>
                  <a:fillRect b="-10000"/>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E5AFA5AF-7F5A-0B04-E8A9-DE343A8A6578}"/>
              </a:ext>
            </a:extLst>
          </p:cNvPr>
          <p:cNvSpPr txBox="1"/>
          <p:nvPr/>
        </p:nvSpPr>
        <p:spPr>
          <a:xfrm>
            <a:off x="611999" y="5592946"/>
            <a:ext cx="7919999" cy="923330"/>
          </a:xfrm>
          <a:prstGeom prst="rect">
            <a:avLst/>
          </a:prstGeom>
          <a:noFill/>
          <a:ln>
            <a:solidFill>
              <a:schemeClr val="tx1"/>
            </a:solidFill>
          </a:ln>
        </p:spPr>
        <p:txBody>
          <a:bodyPr wrap="square" rtlCol="0">
            <a:spAutoFit/>
          </a:bodyPr>
          <a:lstStyle/>
          <a:p>
            <a:r>
              <a:rPr lang="en-US" altLang="ja-JP"/>
              <a:t>3</a:t>
            </a:r>
            <a:r>
              <a:rPr lang="ja-JP" altLang="en-US"/>
              <a:t>ヶ月</a:t>
            </a:r>
            <a:r>
              <a:rPr kumimoji="1" lang="ja-JP" altLang="en-US" sz="1800"/>
              <a:t>を通してのアクセスグラフとその（ユニーク</a:t>
            </a:r>
            <a:r>
              <a:rPr kumimoji="1" lang="en-US" altLang="ja-JP" sz="1800"/>
              <a:t>URI</a:t>
            </a:r>
            <a:r>
              <a:rPr kumimoji="1" lang="ja-JP" altLang="en-US" sz="1800"/>
              <a:t>）アクセス数をクラスとする</a:t>
            </a:r>
            <a:r>
              <a:rPr kumimoji="1" lang="en-US" altLang="ja-JP" sz="1800"/>
              <a:t>Zipf</a:t>
            </a:r>
            <a:r>
              <a:rPr kumimoji="1" lang="ja-JP" altLang="en-US" sz="1800"/>
              <a:t>分布への回帰</a:t>
            </a:r>
            <a:r>
              <a:rPr lang="ja-JP" altLang="en-US" sz="1800"/>
              <a:t>では係数</a:t>
            </a:r>
            <a:r>
              <a:rPr lang="en-US" altLang="ja-JP" sz="1800"/>
              <a:t>a</a:t>
            </a:r>
            <a:r>
              <a:rPr lang="ja-JP" altLang="en-US" sz="1800"/>
              <a:t>が</a:t>
            </a:r>
            <a:r>
              <a:rPr lang="en-US" altLang="ja-JP" sz="1800"/>
              <a:t>2</a:t>
            </a:r>
            <a:r>
              <a:rPr lang="ja-JP" altLang="en-US" sz="1800"/>
              <a:t>程度であり、通常の学術活動において観測される値（</a:t>
            </a:r>
            <a:r>
              <a:rPr lang="en-US" altLang="ja-JP" sz="1800"/>
              <a:t>1~3</a:t>
            </a:r>
            <a:r>
              <a:rPr lang="ja-JP" altLang="en-US" sz="1800"/>
              <a:t>程度）と一致する。</a:t>
            </a:r>
            <a:endParaRPr lang="en-US" altLang="ja-JP" sz="1800"/>
          </a:p>
        </p:txBody>
      </p:sp>
    </p:spTree>
    <p:extLst>
      <p:ext uri="{BB962C8B-B14F-4D97-AF65-F5344CB8AC3E}">
        <p14:creationId xmlns:p14="http://schemas.microsoft.com/office/powerpoint/2010/main" val="3281142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E77238A2-BE46-8B10-27EB-3A5768F6B58D}"/>
              </a:ext>
            </a:extLst>
          </p:cNvPr>
          <p:cNvPicPr>
            <a:picLocks noChangeAspect="1"/>
          </p:cNvPicPr>
          <p:nvPr/>
        </p:nvPicPr>
        <p:blipFill>
          <a:blip r:embed="rId2"/>
          <a:stretch>
            <a:fillRect/>
          </a:stretch>
        </p:blipFill>
        <p:spPr>
          <a:xfrm>
            <a:off x="898553" y="2073928"/>
            <a:ext cx="5641888" cy="3309908"/>
          </a:xfrm>
          <a:prstGeom prst="rect">
            <a:avLst/>
          </a:prstGeom>
        </p:spPr>
      </p:pic>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32</a:t>
            </a:fld>
            <a:endParaRPr lang="en-US" altLang="ja-JP" dirty="0"/>
          </a:p>
        </p:txBody>
      </p:sp>
      <p:sp>
        <p:nvSpPr>
          <p:cNvPr id="2" name="タイトル 1"/>
          <p:cNvSpPr>
            <a:spLocks noGrp="1"/>
          </p:cNvSpPr>
          <p:nvPr>
            <p:ph type="title"/>
          </p:nvPr>
        </p:nvSpPr>
        <p:spPr/>
        <p:txBody>
          <a:bodyPr>
            <a:normAutofit/>
          </a:bodyPr>
          <a:lstStyle/>
          <a:p>
            <a:r>
              <a:rPr lang="en-US" altLang="ja-JP"/>
              <a:t>Zipf</a:t>
            </a:r>
            <a:r>
              <a:rPr lang="ja-JP" altLang="en-US"/>
              <a:t>分布へのフィット</a:t>
            </a:r>
            <a:endParaRPr lang="ja-JP" altLang="en-US" dirty="0"/>
          </a:p>
        </p:txBody>
      </p:sp>
      <p:sp>
        <p:nvSpPr>
          <p:cNvPr id="6" name="テキスト ボックス 5">
            <a:extLst>
              <a:ext uri="{FF2B5EF4-FFF2-40B4-BE49-F238E27FC236}">
                <a16:creationId xmlns:a16="http://schemas.microsoft.com/office/drawing/2014/main" id="{F2064EA0-5255-B777-F7CE-98761AA64CC6}"/>
              </a:ext>
            </a:extLst>
          </p:cNvPr>
          <p:cNvSpPr txBox="1"/>
          <p:nvPr/>
        </p:nvSpPr>
        <p:spPr>
          <a:xfrm>
            <a:off x="612000" y="1334813"/>
            <a:ext cx="7919999" cy="830997"/>
          </a:xfrm>
          <a:prstGeom prst="rect">
            <a:avLst/>
          </a:prstGeom>
          <a:noFill/>
        </p:spPr>
        <p:txBody>
          <a:bodyPr wrap="square" rtlCol="0">
            <a:spAutoFit/>
          </a:bodyPr>
          <a:lstStyle/>
          <a:p>
            <a:r>
              <a:rPr kumimoji="1" lang="ja-JP" altLang="en-US" sz="2400"/>
              <a:t>アクセスグラフとそのアクセス数をクラスとする</a:t>
            </a:r>
            <a:r>
              <a:rPr kumimoji="1" lang="en-US" altLang="ja-JP" sz="2400"/>
              <a:t>Zipf</a:t>
            </a:r>
            <a:r>
              <a:rPr kumimoji="1" lang="ja-JP" altLang="en-US" sz="2400"/>
              <a:t>分布における係数</a:t>
            </a:r>
            <a:r>
              <a:rPr kumimoji="1" lang="en-US" altLang="ja-JP" sz="2400"/>
              <a:t> a </a:t>
            </a:r>
            <a:r>
              <a:rPr kumimoji="1" lang="ja-JP" altLang="en-US" sz="2400"/>
              <a:t>の推移（</a:t>
            </a:r>
            <a:r>
              <a:rPr kumimoji="1" lang="en-US" altLang="ja-JP" sz="2400"/>
              <a:t>10</a:t>
            </a:r>
            <a:r>
              <a:rPr kumimoji="1" lang="ja-JP" altLang="en-US" sz="2400"/>
              <a:t>月）</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9184844-4B8D-1D9B-C84E-CF3E9695973F}"/>
                  </a:ext>
                </a:extLst>
              </p:cNvPr>
              <p:cNvSpPr txBox="1"/>
              <p:nvPr/>
            </p:nvSpPr>
            <p:spPr>
              <a:xfrm>
                <a:off x="5580090" y="3285222"/>
                <a:ext cx="3408953" cy="372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𝑁</m:t>
                      </m:r>
                      <m:d>
                        <m:dPr>
                          <m:ctrlPr>
                            <a:rPr kumimoji="1" lang="en-US" altLang="ja-JP" b="0" i="1">
                              <a:latin typeface="Cambria Math" panose="02040503050406030204" pitchFamily="18" charset="0"/>
                            </a:rPr>
                          </m:ctrlPr>
                        </m:dPr>
                        <m:e>
                          <m:r>
                            <a:rPr kumimoji="1" lang="en-US" altLang="ja-JP" b="0" i="1">
                              <a:latin typeface="Cambria Math" panose="02040503050406030204" pitchFamily="18" charset="0"/>
                            </a:rPr>
                            <m:t>𝑟</m:t>
                          </m:r>
                        </m:e>
                      </m:d>
                      <m:r>
                        <a:rPr kumimoji="1" lang="en-US" altLang="ja-JP" b="0" i="1">
                          <a:latin typeface="Cambria Math" panose="02040503050406030204" pitchFamily="18" charset="0"/>
                        </a:rPr>
                        <m:t>=</m:t>
                      </m:r>
                      <m:r>
                        <a:rPr kumimoji="1" lang="en-US" altLang="ja-JP" b="0" i="1">
                          <a:latin typeface="Cambria Math" panose="02040503050406030204" pitchFamily="18" charset="0"/>
                        </a:rPr>
                        <m:t>𝐶</m:t>
                      </m:r>
                      <m:r>
                        <a:rPr kumimoji="1" lang="en-US" altLang="ja-JP" b="0" i="1">
                          <a:latin typeface="Cambria Math" panose="02040503050406030204" pitchFamily="18" charset="0"/>
                        </a:rPr>
                        <m:t>  </m:t>
                      </m:r>
                      <m:sSup>
                        <m:sSupPr>
                          <m:ctrlPr>
                            <a:rPr kumimoji="1" lang="en-US" altLang="ja-JP" b="0" i="1">
                              <a:latin typeface="Cambria Math" panose="02040503050406030204" pitchFamily="18" charset="0"/>
                            </a:rPr>
                          </m:ctrlPr>
                        </m:sSupPr>
                        <m:e>
                          <m:r>
                            <a:rPr kumimoji="1" lang="en-US" altLang="ja-JP" b="0" i="1">
                              <a:latin typeface="Cambria Math" panose="02040503050406030204" pitchFamily="18" charset="0"/>
                            </a:rPr>
                            <m:t>𝑟</m:t>
                          </m:r>
                        </m:e>
                        <m:sup>
                          <m:r>
                            <a:rPr kumimoji="1" lang="en-US" altLang="ja-JP" b="0" i="1">
                              <a:latin typeface="Cambria Math" panose="02040503050406030204" pitchFamily="18" charset="0"/>
                            </a:rPr>
                            <m:t>−</m:t>
                          </m:r>
                          <m:r>
                            <a:rPr kumimoji="1" lang="en-US" altLang="ja-JP" b="0" i="1">
                              <a:latin typeface="Cambria Math" panose="02040503050406030204" pitchFamily="18" charset="0"/>
                            </a:rPr>
                            <m:t>𝑎</m:t>
                          </m:r>
                        </m:sup>
                      </m:sSup>
                    </m:oMath>
                  </m:oMathPara>
                </a14:m>
                <a:endParaRPr lang="ja-JP" altLang="en-US"/>
              </a:p>
            </p:txBody>
          </p:sp>
        </mc:Choice>
        <mc:Fallback xmlns="">
          <p:sp>
            <p:nvSpPr>
              <p:cNvPr id="12" name="テキスト ボックス 11">
                <a:extLst>
                  <a:ext uri="{FF2B5EF4-FFF2-40B4-BE49-F238E27FC236}">
                    <a16:creationId xmlns:a16="http://schemas.microsoft.com/office/drawing/2014/main" id="{89184844-4B8D-1D9B-C84E-CF3E9695973F}"/>
                  </a:ext>
                </a:extLst>
              </p:cNvPr>
              <p:cNvSpPr txBox="1">
                <a:spLocks noRot="1" noChangeAspect="1" noMove="1" noResize="1" noEditPoints="1" noAdjustHandles="1" noChangeArrowheads="1" noChangeShapeType="1" noTextEdit="1"/>
              </p:cNvSpPr>
              <p:nvPr/>
            </p:nvSpPr>
            <p:spPr>
              <a:xfrm>
                <a:off x="5580090" y="3285222"/>
                <a:ext cx="3408953" cy="372410"/>
              </a:xfrm>
              <a:prstGeom prst="rect">
                <a:avLst/>
              </a:prstGeom>
              <a:blipFill>
                <a:blip r:embed="rId3"/>
                <a:stretch>
                  <a:fillRect b="-1333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BD4D5D01-06A6-E2CB-65BC-F01D6AE94F2C}"/>
              </a:ext>
            </a:extLst>
          </p:cNvPr>
          <p:cNvSpPr txBox="1"/>
          <p:nvPr/>
        </p:nvSpPr>
        <p:spPr>
          <a:xfrm>
            <a:off x="6540441" y="2159054"/>
            <a:ext cx="2333559" cy="461665"/>
          </a:xfrm>
          <a:prstGeom prst="rect">
            <a:avLst/>
          </a:prstGeom>
          <a:noFill/>
          <a:ln>
            <a:solidFill>
              <a:schemeClr val="tx1"/>
            </a:solidFill>
          </a:ln>
        </p:spPr>
        <p:txBody>
          <a:bodyPr wrap="square" rtlCol="0">
            <a:spAutoFit/>
          </a:bodyPr>
          <a:lstStyle/>
          <a:p>
            <a:r>
              <a:rPr kumimoji="1" lang="en-US" altLang="ja-JP" sz="1200"/>
              <a:t>10/8</a:t>
            </a:r>
            <a:r>
              <a:rPr kumimoji="1" lang="ja-JP" altLang="en-US" sz="1200"/>
              <a:t>は値を取得できなかったため</a:t>
            </a:r>
            <a:r>
              <a:rPr lang="ja-JP" altLang="en-US" sz="1200"/>
              <a:t>前後日より補間</a:t>
            </a:r>
            <a:endParaRPr lang="en-US" altLang="ja-JP" sz="1200"/>
          </a:p>
        </p:txBody>
      </p:sp>
      <p:cxnSp>
        <p:nvCxnSpPr>
          <p:cNvPr id="8" name="直線コネクタ 7">
            <a:extLst>
              <a:ext uri="{FF2B5EF4-FFF2-40B4-BE49-F238E27FC236}">
                <a16:creationId xmlns:a16="http://schemas.microsoft.com/office/drawing/2014/main" id="{E650A5CC-6835-B252-E3AB-098B0CC04ECD}"/>
              </a:ext>
            </a:extLst>
          </p:cNvPr>
          <p:cNvCxnSpPr>
            <a:cxnSpLocks/>
          </p:cNvCxnSpPr>
          <p:nvPr/>
        </p:nvCxnSpPr>
        <p:spPr>
          <a:xfrm>
            <a:off x="1229711" y="4887299"/>
            <a:ext cx="68029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7A1C72A-8977-B724-BAA5-791EFDC2F32E}"/>
              </a:ext>
            </a:extLst>
          </p:cNvPr>
          <p:cNvCxnSpPr>
            <a:cxnSpLocks/>
          </p:cNvCxnSpPr>
          <p:nvPr/>
        </p:nvCxnSpPr>
        <p:spPr>
          <a:xfrm>
            <a:off x="1225748" y="3021726"/>
            <a:ext cx="680294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E1ECEEE-58C4-3996-53C7-D3E0302FEA46}"/>
              </a:ext>
            </a:extLst>
          </p:cNvPr>
          <p:cNvSpPr txBox="1"/>
          <p:nvPr/>
        </p:nvSpPr>
        <p:spPr>
          <a:xfrm>
            <a:off x="6540441" y="3754532"/>
            <a:ext cx="1724499" cy="646331"/>
          </a:xfrm>
          <a:prstGeom prst="rect">
            <a:avLst/>
          </a:prstGeom>
          <a:noFill/>
        </p:spPr>
        <p:txBody>
          <a:bodyPr wrap="square" rtlCol="0">
            <a:spAutoFit/>
          </a:bodyPr>
          <a:lstStyle/>
          <a:p>
            <a:r>
              <a:rPr kumimoji="1" lang="ja-JP" altLang="en-US"/>
              <a:t>係数</a:t>
            </a:r>
            <a:r>
              <a:rPr kumimoji="1" lang="en-US" altLang="ja-JP"/>
              <a:t>a</a:t>
            </a:r>
            <a:r>
              <a:rPr kumimoji="1" lang="ja-JP" altLang="en-US"/>
              <a:t>は</a:t>
            </a:r>
            <a:r>
              <a:rPr kumimoji="1" lang="en-US" altLang="ja-JP"/>
              <a:t>2.6 ~ 3.3</a:t>
            </a:r>
            <a:r>
              <a:rPr kumimoji="1" lang="ja-JP" altLang="en-US"/>
              <a:t>程度で推移</a:t>
            </a:r>
          </a:p>
        </p:txBody>
      </p:sp>
      <p:sp>
        <p:nvSpPr>
          <p:cNvPr id="3" name="テキスト ボックス 2">
            <a:extLst>
              <a:ext uri="{FF2B5EF4-FFF2-40B4-BE49-F238E27FC236}">
                <a16:creationId xmlns:a16="http://schemas.microsoft.com/office/drawing/2014/main" id="{B3D5B156-38A8-5655-600A-43DEA1B6480B}"/>
              </a:ext>
            </a:extLst>
          </p:cNvPr>
          <p:cNvSpPr txBox="1"/>
          <p:nvPr/>
        </p:nvSpPr>
        <p:spPr>
          <a:xfrm>
            <a:off x="611999" y="5497214"/>
            <a:ext cx="7919999" cy="1200329"/>
          </a:xfrm>
          <a:prstGeom prst="rect">
            <a:avLst/>
          </a:prstGeom>
          <a:noFill/>
          <a:ln>
            <a:solidFill>
              <a:schemeClr val="tx1"/>
            </a:solidFill>
          </a:ln>
        </p:spPr>
        <p:txBody>
          <a:bodyPr wrap="square" rtlCol="0">
            <a:spAutoFit/>
          </a:bodyPr>
          <a:lstStyle/>
          <a:p>
            <a:r>
              <a:rPr lang="en-US" altLang="ja-JP" sz="1800"/>
              <a:t>1</a:t>
            </a:r>
            <a:r>
              <a:rPr lang="ja-JP" altLang="en-US" sz="1800"/>
              <a:t>日間ごとに</a:t>
            </a:r>
            <a:r>
              <a:rPr kumimoji="1" lang="ja-JP" altLang="en-US" sz="1800"/>
              <a:t>アクセスグラフとその（ユニーク</a:t>
            </a:r>
            <a:r>
              <a:rPr kumimoji="1" lang="en-US" altLang="ja-JP" sz="1800"/>
              <a:t>URI</a:t>
            </a:r>
            <a:r>
              <a:rPr kumimoji="1" lang="ja-JP" altLang="en-US" sz="1800"/>
              <a:t>）アクセス数をクラスとする</a:t>
            </a:r>
            <a:r>
              <a:rPr kumimoji="1" lang="en-US" altLang="ja-JP" sz="1800"/>
              <a:t>Zipf</a:t>
            </a:r>
            <a:r>
              <a:rPr kumimoji="1" lang="ja-JP" altLang="en-US" sz="1800"/>
              <a:t>分布への回帰では</a:t>
            </a:r>
            <a:r>
              <a:rPr lang="ja-JP" altLang="en-US" sz="1800"/>
              <a:t>係数</a:t>
            </a:r>
            <a:r>
              <a:rPr lang="en-US" altLang="ja-JP" sz="1800"/>
              <a:t>a</a:t>
            </a:r>
            <a:r>
              <a:rPr lang="ja-JP" altLang="en-US" sz="1800"/>
              <a:t>が</a:t>
            </a:r>
            <a:r>
              <a:rPr lang="en-US" altLang="ja-JP" sz="1800"/>
              <a:t>3</a:t>
            </a:r>
            <a:r>
              <a:rPr lang="ja-JP" altLang="en-US" sz="1800"/>
              <a:t>程度で、</a:t>
            </a:r>
            <a:r>
              <a:rPr lang="en-US" altLang="ja-JP" sz="1800"/>
              <a:t>3</a:t>
            </a:r>
            <a:r>
              <a:rPr lang="ja-JP" altLang="en-US" sz="1800"/>
              <a:t>ヶ月を通して得た値より高い。アクセスグラフの構成に用いるログの期間を</a:t>
            </a:r>
            <a:r>
              <a:rPr lang="en-US" altLang="ja-JP" sz="1800"/>
              <a:t>1</a:t>
            </a:r>
            <a:r>
              <a:rPr lang="ja-JP" altLang="en-US" sz="1800"/>
              <a:t>日間としており、大きなグラフが得られないためか。</a:t>
            </a:r>
            <a:endParaRPr kumimoji="1" lang="ja-JP" altLang="en-US"/>
          </a:p>
        </p:txBody>
      </p:sp>
    </p:spTree>
    <p:extLst>
      <p:ext uri="{BB962C8B-B14F-4D97-AF65-F5344CB8AC3E}">
        <p14:creationId xmlns:p14="http://schemas.microsoft.com/office/powerpoint/2010/main" val="3260978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33</a:t>
            </a:fld>
            <a:endParaRPr lang="en-US" altLang="ja-JP" dirty="0"/>
          </a:p>
        </p:txBody>
      </p:sp>
      <p:sp>
        <p:nvSpPr>
          <p:cNvPr id="2" name="タイトル 1"/>
          <p:cNvSpPr>
            <a:spLocks noGrp="1"/>
          </p:cNvSpPr>
          <p:nvPr>
            <p:ph type="title"/>
          </p:nvPr>
        </p:nvSpPr>
        <p:spPr/>
        <p:txBody>
          <a:bodyPr>
            <a:normAutofit/>
          </a:bodyPr>
          <a:lstStyle/>
          <a:p>
            <a:r>
              <a:rPr lang="en-US" altLang="ja-JP"/>
              <a:t>Zipf</a:t>
            </a:r>
            <a:r>
              <a:rPr lang="ja-JP" altLang="en-US"/>
              <a:t>分布へのフィット</a:t>
            </a:r>
            <a:endParaRPr lang="ja-JP" altLang="en-US" dirty="0"/>
          </a:p>
        </p:txBody>
      </p:sp>
      <p:sp>
        <p:nvSpPr>
          <p:cNvPr id="6" name="テキスト ボックス 5">
            <a:extLst>
              <a:ext uri="{FF2B5EF4-FFF2-40B4-BE49-F238E27FC236}">
                <a16:creationId xmlns:a16="http://schemas.microsoft.com/office/drawing/2014/main" id="{F2064EA0-5255-B777-F7CE-98761AA64CC6}"/>
              </a:ext>
            </a:extLst>
          </p:cNvPr>
          <p:cNvSpPr txBox="1"/>
          <p:nvPr/>
        </p:nvSpPr>
        <p:spPr>
          <a:xfrm>
            <a:off x="612001" y="1204185"/>
            <a:ext cx="7920000" cy="830997"/>
          </a:xfrm>
          <a:prstGeom prst="rect">
            <a:avLst/>
          </a:prstGeom>
          <a:noFill/>
        </p:spPr>
        <p:txBody>
          <a:bodyPr wrap="square" rtlCol="0">
            <a:spAutoFit/>
          </a:bodyPr>
          <a:lstStyle/>
          <a:p>
            <a:r>
              <a:rPr kumimoji="1" lang="ja-JP" altLang="en-US" sz="2400"/>
              <a:t>アクセスグラフとそのユニーク</a:t>
            </a:r>
            <a:r>
              <a:rPr kumimoji="1" lang="en-US" altLang="ja-JP" sz="2400"/>
              <a:t>URI</a:t>
            </a:r>
            <a:r>
              <a:rPr kumimoji="1" lang="ja-JP" altLang="en-US" sz="2400"/>
              <a:t>アクセス数をクラスとする</a:t>
            </a:r>
            <a:r>
              <a:rPr kumimoji="1" lang="en-US" altLang="ja-JP" sz="2400"/>
              <a:t>Zipf</a:t>
            </a:r>
            <a:r>
              <a:rPr kumimoji="1" lang="ja-JP" altLang="en-US" sz="2400"/>
              <a:t>分布</a:t>
            </a:r>
          </a:p>
        </p:txBody>
      </p:sp>
      <p:sp>
        <p:nvSpPr>
          <p:cNvPr id="3" name="テキスト ボックス 2">
            <a:extLst>
              <a:ext uri="{FF2B5EF4-FFF2-40B4-BE49-F238E27FC236}">
                <a16:creationId xmlns:a16="http://schemas.microsoft.com/office/drawing/2014/main" id="{FEEACB15-F80B-2E8A-20BF-080F1F775CCA}"/>
              </a:ext>
            </a:extLst>
          </p:cNvPr>
          <p:cNvSpPr txBox="1"/>
          <p:nvPr/>
        </p:nvSpPr>
        <p:spPr>
          <a:xfrm>
            <a:off x="2938379" y="5130400"/>
            <a:ext cx="3267241" cy="646331"/>
          </a:xfrm>
          <a:prstGeom prst="rect">
            <a:avLst/>
          </a:prstGeom>
          <a:noFill/>
        </p:spPr>
        <p:txBody>
          <a:bodyPr wrap="none" rtlCol="0">
            <a:spAutoFit/>
          </a:bodyPr>
          <a:lstStyle/>
          <a:p>
            <a:r>
              <a:rPr kumimoji="1" lang="ja-JP" altLang="en-US"/>
              <a:t>最大アクセス数</a:t>
            </a:r>
            <a:r>
              <a:rPr kumimoji="1" lang="en-US" altLang="ja-JP"/>
              <a:t> : 13786 </a:t>
            </a:r>
            <a:r>
              <a:rPr lang="en-US" altLang="ja-JP"/>
              <a:t>URI</a:t>
            </a:r>
            <a:endParaRPr kumimoji="1" lang="en-US" altLang="ja-JP"/>
          </a:p>
          <a:p>
            <a:r>
              <a:rPr lang="ja-JP" altLang="en-US"/>
              <a:t>最小アクセス数</a:t>
            </a:r>
            <a:r>
              <a:rPr lang="en-US" altLang="ja-JP"/>
              <a:t> : 2 URI</a:t>
            </a:r>
            <a:endParaRPr kumimoji="1" lang="ja-JP" altLang="en-US"/>
          </a:p>
        </p:txBody>
      </p:sp>
      <p:pic>
        <p:nvPicPr>
          <p:cNvPr id="5" name="図 4">
            <a:extLst>
              <a:ext uri="{FF2B5EF4-FFF2-40B4-BE49-F238E27FC236}">
                <a16:creationId xmlns:a16="http://schemas.microsoft.com/office/drawing/2014/main" id="{FB0F4610-AACB-1086-A304-CF33A05C86C8}"/>
              </a:ext>
            </a:extLst>
          </p:cNvPr>
          <p:cNvPicPr>
            <a:picLocks noChangeAspect="1"/>
          </p:cNvPicPr>
          <p:nvPr/>
        </p:nvPicPr>
        <p:blipFill>
          <a:blip r:embed="rId2"/>
          <a:stretch>
            <a:fillRect/>
          </a:stretch>
        </p:blipFill>
        <p:spPr>
          <a:xfrm>
            <a:off x="2041634" y="2014060"/>
            <a:ext cx="5060732" cy="3171392"/>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9184844-4B8D-1D9B-C84E-CF3E9695973F}"/>
                  </a:ext>
                </a:extLst>
              </p:cNvPr>
              <p:cNvSpPr txBox="1"/>
              <p:nvPr/>
            </p:nvSpPr>
            <p:spPr>
              <a:xfrm>
                <a:off x="5213130" y="2811518"/>
                <a:ext cx="301647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𝑁</m:t>
                      </m:r>
                      <m:d>
                        <m:dPr>
                          <m:ctrlPr>
                            <a:rPr kumimoji="1" lang="en-US" altLang="ja-JP" b="0" i="1">
                              <a:latin typeface="Cambria Math" panose="02040503050406030204" pitchFamily="18" charset="0"/>
                            </a:rPr>
                          </m:ctrlPr>
                        </m:dPr>
                        <m:e>
                          <m:r>
                            <a:rPr kumimoji="1" lang="en-US" altLang="ja-JP" b="0" i="1">
                              <a:latin typeface="Cambria Math" panose="02040503050406030204" pitchFamily="18" charset="0"/>
                            </a:rPr>
                            <m:t>𝑟</m:t>
                          </m:r>
                        </m:e>
                      </m:d>
                      <m:r>
                        <a:rPr kumimoji="1" lang="en-US" altLang="ja-JP" b="0" i="1">
                          <a:latin typeface="Cambria Math" panose="02040503050406030204" pitchFamily="18" charset="0"/>
                        </a:rPr>
                        <m:t>=1.066</m:t>
                      </m:r>
                      <m:r>
                        <a:rPr kumimoji="1" lang="en-US" altLang="ja-JP" b="0" i="1">
                          <a:latin typeface="Cambria Math" panose="02040503050406030204" pitchFamily="18" charset="0"/>
                          <a:ea typeface="Cambria Math" panose="02040503050406030204" pitchFamily="18" charset="0"/>
                        </a:rPr>
                        <m:t>×</m:t>
                      </m:r>
                      <m:sSup>
                        <m:sSupPr>
                          <m:ctrlPr>
                            <a:rPr kumimoji="1" lang="en-US" altLang="ja-JP" b="0" i="1">
                              <a:latin typeface="Cambria Math" panose="02040503050406030204" pitchFamily="18" charset="0"/>
                              <a:ea typeface="Cambria Math" panose="02040503050406030204" pitchFamily="18" charset="0"/>
                            </a:rPr>
                          </m:ctrlPr>
                        </m:sSupPr>
                        <m:e>
                          <m:r>
                            <a:rPr kumimoji="1" lang="en-US" altLang="ja-JP" b="0" i="1">
                              <a:latin typeface="Cambria Math" panose="02040503050406030204" pitchFamily="18" charset="0"/>
                              <a:ea typeface="Cambria Math" panose="02040503050406030204" pitchFamily="18" charset="0"/>
                            </a:rPr>
                            <m:t>10</m:t>
                          </m:r>
                        </m:e>
                        <m:sup>
                          <m:r>
                            <a:rPr kumimoji="1" lang="en-US" altLang="ja-JP" b="0" i="1">
                              <a:latin typeface="Cambria Math" panose="02040503050406030204" pitchFamily="18" charset="0"/>
                              <a:ea typeface="Cambria Math" panose="02040503050406030204" pitchFamily="18" charset="0"/>
                            </a:rPr>
                            <m:t>7</m:t>
                          </m:r>
                        </m:sup>
                      </m:sSup>
                      <m:r>
                        <a:rPr kumimoji="1" lang="en-US" altLang="ja-JP" b="0" i="1">
                          <a:latin typeface="Cambria Math" panose="02040503050406030204" pitchFamily="18" charset="0"/>
                        </a:rPr>
                        <m:t> </m:t>
                      </m:r>
                      <m:sSup>
                        <m:sSupPr>
                          <m:ctrlPr>
                            <a:rPr kumimoji="1" lang="en-US" altLang="ja-JP" b="0" i="1">
                              <a:latin typeface="Cambria Math" panose="02040503050406030204" pitchFamily="18" charset="0"/>
                            </a:rPr>
                          </m:ctrlPr>
                        </m:sSupPr>
                        <m:e>
                          <m:r>
                            <a:rPr kumimoji="1" lang="en-US" altLang="ja-JP" b="0" i="1">
                              <a:latin typeface="Cambria Math" panose="02040503050406030204" pitchFamily="18" charset="0"/>
                            </a:rPr>
                            <m:t>𝑟</m:t>
                          </m:r>
                        </m:e>
                        <m:sup>
                          <m:r>
                            <a:rPr kumimoji="1" lang="en-US" altLang="ja-JP" b="0" i="1">
                              <a:latin typeface="Cambria Math" panose="02040503050406030204" pitchFamily="18" charset="0"/>
                            </a:rPr>
                            <m:t>−2.116</m:t>
                          </m:r>
                        </m:sup>
                      </m:sSup>
                    </m:oMath>
                  </m:oMathPara>
                </a14:m>
                <a:endParaRPr lang="ja-JP" altLang="en-US"/>
              </a:p>
            </p:txBody>
          </p:sp>
        </mc:Choice>
        <mc:Fallback xmlns="">
          <p:sp>
            <p:nvSpPr>
              <p:cNvPr id="12" name="テキスト ボックス 11">
                <a:extLst>
                  <a:ext uri="{FF2B5EF4-FFF2-40B4-BE49-F238E27FC236}">
                    <a16:creationId xmlns:a16="http://schemas.microsoft.com/office/drawing/2014/main" id="{89184844-4B8D-1D9B-C84E-CF3E9695973F}"/>
                  </a:ext>
                </a:extLst>
              </p:cNvPr>
              <p:cNvSpPr txBox="1">
                <a:spLocks noRot="1" noChangeAspect="1" noMove="1" noResize="1" noEditPoints="1" noAdjustHandles="1" noChangeArrowheads="1" noChangeShapeType="1" noTextEdit="1"/>
              </p:cNvSpPr>
              <p:nvPr/>
            </p:nvSpPr>
            <p:spPr>
              <a:xfrm>
                <a:off x="5213130" y="2811518"/>
                <a:ext cx="3016470" cy="369332"/>
              </a:xfrm>
              <a:prstGeom prst="rect">
                <a:avLst/>
              </a:prstGeom>
              <a:blipFill>
                <a:blip r:embed="rId3"/>
                <a:stretch>
                  <a:fillRect b="-13333"/>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8654D5C-6142-C043-8F97-57596B8C6BA3}"/>
              </a:ext>
            </a:extLst>
          </p:cNvPr>
          <p:cNvSpPr txBox="1"/>
          <p:nvPr/>
        </p:nvSpPr>
        <p:spPr>
          <a:xfrm>
            <a:off x="612001" y="5792634"/>
            <a:ext cx="7919999" cy="923330"/>
          </a:xfrm>
          <a:prstGeom prst="rect">
            <a:avLst/>
          </a:prstGeom>
          <a:noFill/>
          <a:ln>
            <a:solidFill>
              <a:schemeClr val="tx1"/>
            </a:solidFill>
          </a:ln>
        </p:spPr>
        <p:txBody>
          <a:bodyPr wrap="square" rtlCol="0">
            <a:spAutoFit/>
          </a:bodyPr>
          <a:lstStyle/>
          <a:p>
            <a:r>
              <a:rPr lang="en-US" altLang="ja-JP"/>
              <a:t>3</a:t>
            </a:r>
            <a:r>
              <a:rPr lang="ja-JP" altLang="en-US"/>
              <a:t>ヶ月</a:t>
            </a:r>
            <a:r>
              <a:rPr kumimoji="1" lang="ja-JP" altLang="en-US" sz="1800"/>
              <a:t>を通してのアクセスグラフとその（ユニーク</a:t>
            </a:r>
            <a:r>
              <a:rPr kumimoji="1" lang="en-US" altLang="ja-JP" sz="1800"/>
              <a:t>URI</a:t>
            </a:r>
            <a:r>
              <a:rPr kumimoji="1" lang="ja-JP" altLang="en-US" sz="1800"/>
              <a:t>）アクセス数をクラスとする</a:t>
            </a:r>
            <a:r>
              <a:rPr kumimoji="1" lang="en-US" altLang="ja-JP" sz="1800"/>
              <a:t>Zipf</a:t>
            </a:r>
            <a:r>
              <a:rPr kumimoji="1" lang="ja-JP" altLang="en-US" sz="1800"/>
              <a:t>分布への回帰</a:t>
            </a:r>
            <a:r>
              <a:rPr lang="ja-JP" altLang="en-US" sz="1800"/>
              <a:t>では係数</a:t>
            </a:r>
            <a:r>
              <a:rPr lang="en-US" altLang="ja-JP" sz="1800"/>
              <a:t>a</a:t>
            </a:r>
            <a:r>
              <a:rPr lang="ja-JP" altLang="en-US" sz="1800"/>
              <a:t>が</a:t>
            </a:r>
            <a:r>
              <a:rPr lang="en-US" altLang="ja-JP" sz="1800"/>
              <a:t>2</a:t>
            </a:r>
            <a:r>
              <a:rPr lang="ja-JP" altLang="en-US" sz="1800"/>
              <a:t>程度であり、通常の学術活動において観測される値（</a:t>
            </a:r>
            <a:r>
              <a:rPr lang="en-US" altLang="ja-JP" sz="1800"/>
              <a:t>1~3</a:t>
            </a:r>
            <a:r>
              <a:rPr lang="ja-JP" altLang="en-US" sz="1800"/>
              <a:t>程度）と一致する。</a:t>
            </a:r>
            <a:endParaRPr lang="en-US" altLang="ja-JP" sz="1800"/>
          </a:p>
        </p:txBody>
      </p:sp>
    </p:spTree>
    <p:extLst>
      <p:ext uri="{BB962C8B-B14F-4D97-AF65-F5344CB8AC3E}">
        <p14:creationId xmlns:p14="http://schemas.microsoft.com/office/powerpoint/2010/main" val="558733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082DEBE-FCD6-DC5E-7F3F-4613E4FB5257}"/>
              </a:ext>
            </a:extLst>
          </p:cNvPr>
          <p:cNvPicPr>
            <a:picLocks noChangeAspect="1"/>
          </p:cNvPicPr>
          <p:nvPr/>
        </p:nvPicPr>
        <p:blipFill>
          <a:blip r:embed="rId2"/>
          <a:stretch>
            <a:fillRect/>
          </a:stretch>
        </p:blipFill>
        <p:spPr>
          <a:xfrm>
            <a:off x="1025658" y="2148113"/>
            <a:ext cx="5608993" cy="3290609"/>
          </a:xfrm>
          <a:prstGeom prst="rect">
            <a:avLst/>
          </a:prstGeom>
        </p:spPr>
      </p:pic>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34</a:t>
            </a:fld>
            <a:endParaRPr lang="en-US" altLang="ja-JP" dirty="0"/>
          </a:p>
        </p:txBody>
      </p:sp>
      <p:sp>
        <p:nvSpPr>
          <p:cNvPr id="2" name="タイトル 1"/>
          <p:cNvSpPr>
            <a:spLocks noGrp="1"/>
          </p:cNvSpPr>
          <p:nvPr>
            <p:ph type="title"/>
          </p:nvPr>
        </p:nvSpPr>
        <p:spPr/>
        <p:txBody>
          <a:bodyPr>
            <a:normAutofit/>
          </a:bodyPr>
          <a:lstStyle/>
          <a:p>
            <a:r>
              <a:rPr lang="en-US" altLang="ja-JP"/>
              <a:t>Zipf</a:t>
            </a:r>
            <a:r>
              <a:rPr lang="ja-JP" altLang="en-US"/>
              <a:t>分布へのフィット</a:t>
            </a:r>
            <a:endParaRPr lang="ja-JP" altLang="en-US" dirty="0"/>
          </a:p>
        </p:txBody>
      </p:sp>
      <p:sp>
        <p:nvSpPr>
          <p:cNvPr id="6" name="テキスト ボックス 5">
            <a:extLst>
              <a:ext uri="{FF2B5EF4-FFF2-40B4-BE49-F238E27FC236}">
                <a16:creationId xmlns:a16="http://schemas.microsoft.com/office/drawing/2014/main" id="{F2064EA0-5255-B777-F7CE-98761AA64CC6}"/>
              </a:ext>
            </a:extLst>
          </p:cNvPr>
          <p:cNvSpPr txBox="1"/>
          <p:nvPr/>
        </p:nvSpPr>
        <p:spPr>
          <a:xfrm>
            <a:off x="612001" y="1334813"/>
            <a:ext cx="7920000" cy="830997"/>
          </a:xfrm>
          <a:prstGeom prst="rect">
            <a:avLst/>
          </a:prstGeom>
          <a:noFill/>
        </p:spPr>
        <p:txBody>
          <a:bodyPr wrap="square" rtlCol="0">
            <a:spAutoFit/>
          </a:bodyPr>
          <a:lstStyle/>
          <a:p>
            <a:r>
              <a:rPr kumimoji="1" lang="ja-JP" altLang="en-US" sz="2400"/>
              <a:t>アクセスグラフとそのユニーク</a:t>
            </a:r>
            <a:r>
              <a:rPr kumimoji="1" lang="en-US" altLang="ja-JP" sz="2400"/>
              <a:t>URI</a:t>
            </a:r>
            <a:r>
              <a:rPr kumimoji="1" lang="ja-JP" altLang="en-US" sz="2400"/>
              <a:t>アクセス数をクラスとする</a:t>
            </a:r>
            <a:r>
              <a:rPr kumimoji="1" lang="en-US" altLang="ja-JP" sz="2400"/>
              <a:t>Zipf</a:t>
            </a:r>
            <a:r>
              <a:rPr kumimoji="1" lang="ja-JP" altLang="en-US" sz="2400"/>
              <a:t>分布における係数</a:t>
            </a:r>
            <a:r>
              <a:rPr kumimoji="1" lang="en-US" altLang="ja-JP" sz="2400"/>
              <a:t> a </a:t>
            </a:r>
            <a:r>
              <a:rPr kumimoji="1" lang="ja-JP" altLang="en-US" sz="2400"/>
              <a:t>の推移</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7AEF8A8-93F5-B3C3-35E4-49D4124D8153}"/>
                  </a:ext>
                </a:extLst>
              </p:cNvPr>
              <p:cNvSpPr txBox="1"/>
              <p:nvPr/>
            </p:nvSpPr>
            <p:spPr>
              <a:xfrm>
                <a:off x="5551615" y="3074439"/>
                <a:ext cx="3408953" cy="372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𝑁</m:t>
                      </m:r>
                      <m:d>
                        <m:dPr>
                          <m:ctrlPr>
                            <a:rPr kumimoji="1" lang="en-US" altLang="ja-JP" b="0" i="1">
                              <a:latin typeface="Cambria Math" panose="02040503050406030204" pitchFamily="18" charset="0"/>
                            </a:rPr>
                          </m:ctrlPr>
                        </m:dPr>
                        <m:e>
                          <m:r>
                            <a:rPr kumimoji="1" lang="en-US" altLang="ja-JP" b="0" i="1">
                              <a:latin typeface="Cambria Math" panose="02040503050406030204" pitchFamily="18" charset="0"/>
                            </a:rPr>
                            <m:t>𝑟</m:t>
                          </m:r>
                        </m:e>
                      </m:d>
                      <m:r>
                        <a:rPr kumimoji="1" lang="en-US" altLang="ja-JP" b="0" i="1">
                          <a:latin typeface="Cambria Math" panose="02040503050406030204" pitchFamily="18" charset="0"/>
                        </a:rPr>
                        <m:t>=</m:t>
                      </m:r>
                      <m:r>
                        <a:rPr kumimoji="1" lang="en-US" altLang="ja-JP" b="0" i="1">
                          <a:latin typeface="Cambria Math" panose="02040503050406030204" pitchFamily="18" charset="0"/>
                        </a:rPr>
                        <m:t>𝐶</m:t>
                      </m:r>
                      <m:r>
                        <a:rPr kumimoji="1" lang="en-US" altLang="ja-JP" b="0" i="1">
                          <a:latin typeface="Cambria Math" panose="02040503050406030204" pitchFamily="18" charset="0"/>
                        </a:rPr>
                        <m:t>  </m:t>
                      </m:r>
                      <m:sSup>
                        <m:sSupPr>
                          <m:ctrlPr>
                            <a:rPr kumimoji="1" lang="en-US" altLang="ja-JP" b="0" i="1">
                              <a:latin typeface="Cambria Math" panose="02040503050406030204" pitchFamily="18" charset="0"/>
                            </a:rPr>
                          </m:ctrlPr>
                        </m:sSupPr>
                        <m:e>
                          <m:r>
                            <a:rPr kumimoji="1" lang="en-US" altLang="ja-JP" b="0" i="1">
                              <a:latin typeface="Cambria Math" panose="02040503050406030204" pitchFamily="18" charset="0"/>
                            </a:rPr>
                            <m:t>𝑟</m:t>
                          </m:r>
                        </m:e>
                        <m:sup>
                          <m:r>
                            <a:rPr kumimoji="1" lang="en-US" altLang="ja-JP" b="0" i="1">
                              <a:latin typeface="Cambria Math" panose="02040503050406030204" pitchFamily="18" charset="0"/>
                            </a:rPr>
                            <m:t>−</m:t>
                          </m:r>
                          <m:r>
                            <a:rPr kumimoji="1" lang="en-US" altLang="ja-JP" b="0" i="1">
                              <a:latin typeface="Cambria Math" panose="02040503050406030204" pitchFamily="18" charset="0"/>
                            </a:rPr>
                            <m:t>𝑎</m:t>
                          </m:r>
                        </m:sup>
                      </m:sSup>
                    </m:oMath>
                  </m:oMathPara>
                </a14:m>
                <a:endParaRPr lang="ja-JP" altLang="en-US"/>
              </a:p>
            </p:txBody>
          </p:sp>
        </mc:Choice>
        <mc:Fallback xmlns="">
          <p:sp>
            <p:nvSpPr>
              <p:cNvPr id="7" name="テキスト ボックス 6">
                <a:extLst>
                  <a:ext uri="{FF2B5EF4-FFF2-40B4-BE49-F238E27FC236}">
                    <a16:creationId xmlns:a16="http://schemas.microsoft.com/office/drawing/2014/main" id="{27AEF8A8-93F5-B3C3-35E4-49D4124D8153}"/>
                  </a:ext>
                </a:extLst>
              </p:cNvPr>
              <p:cNvSpPr txBox="1">
                <a:spLocks noRot="1" noChangeAspect="1" noMove="1" noResize="1" noEditPoints="1" noAdjustHandles="1" noChangeArrowheads="1" noChangeShapeType="1" noTextEdit="1"/>
              </p:cNvSpPr>
              <p:nvPr/>
            </p:nvSpPr>
            <p:spPr>
              <a:xfrm>
                <a:off x="5551615" y="3074439"/>
                <a:ext cx="3408953" cy="372410"/>
              </a:xfrm>
              <a:prstGeom prst="rect">
                <a:avLst/>
              </a:prstGeom>
              <a:blipFill>
                <a:blip r:embed="rId3"/>
                <a:stretch>
                  <a:fillRect b="-12903"/>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608EF02-2120-42D1-1555-AF4533DE7DCB}"/>
              </a:ext>
            </a:extLst>
          </p:cNvPr>
          <p:cNvSpPr txBox="1"/>
          <p:nvPr/>
        </p:nvSpPr>
        <p:spPr>
          <a:xfrm>
            <a:off x="6198440" y="2082742"/>
            <a:ext cx="2333559" cy="461665"/>
          </a:xfrm>
          <a:prstGeom prst="rect">
            <a:avLst/>
          </a:prstGeom>
          <a:noFill/>
          <a:ln>
            <a:solidFill>
              <a:schemeClr val="tx1"/>
            </a:solidFill>
          </a:ln>
        </p:spPr>
        <p:txBody>
          <a:bodyPr wrap="square" rtlCol="0">
            <a:spAutoFit/>
          </a:bodyPr>
          <a:lstStyle/>
          <a:p>
            <a:r>
              <a:rPr kumimoji="1" lang="en-US" altLang="ja-JP" sz="1200"/>
              <a:t>10/8</a:t>
            </a:r>
            <a:r>
              <a:rPr kumimoji="1" lang="ja-JP" altLang="en-US" sz="1200"/>
              <a:t>は値を取得できなかったため</a:t>
            </a:r>
            <a:r>
              <a:rPr lang="ja-JP" altLang="en-US" sz="1200"/>
              <a:t>前後日より補間</a:t>
            </a:r>
            <a:endParaRPr lang="en-US" altLang="ja-JP" sz="1200"/>
          </a:p>
        </p:txBody>
      </p:sp>
      <p:cxnSp>
        <p:nvCxnSpPr>
          <p:cNvPr id="10" name="直線コネクタ 9">
            <a:extLst>
              <a:ext uri="{FF2B5EF4-FFF2-40B4-BE49-F238E27FC236}">
                <a16:creationId xmlns:a16="http://schemas.microsoft.com/office/drawing/2014/main" id="{9A6ABB01-132A-5666-FCFF-0BBBBC4F39D2}"/>
              </a:ext>
            </a:extLst>
          </p:cNvPr>
          <p:cNvCxnSpPr>
            <a:cxnSpLocks/>
          </p:cNvCxnSpPr>
          <p:nvPr/>
        </p:nvCxnSpPr>
        <p:spPr>
          <a:xfrm>
            <a:off x="1355843" y="4834754"/>
            <a:ext cx="66663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D13420C-0A75-BCC7-4247-71AD506F5F92}"/>
              </a:ext>
            </a:extLst>
          </p:cNvPr>
          <p:cNvCxnSpPr>
            <a:cxnSpLocks/>
          </p:cNvCxnSpPr>
          <p:nvPr/>
        </p:nvCxnSpPr>
        <p:spPr>
          <a:xfrm>
            <a:off x="1376859" y="2958660"/>
            <a:ext cx="666630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D1E0AECA-E08A-8EF7-0D17-B87FC917799A}"/>
              </a:ext>
            </a:extLst>
          </p:cNvPr>
          <p:cNvSpPr txBox="1"/>
          <p:nvPr/>
        </p:nvSpPr>
        <p:spPr>
          <a:xfrm>
            <a:off x="6393843" y="3615381"/>
            <a:ext cx="1724499" cy="646331"/>
          </a:xfrm>
          <a:prstGeom prst="rect">
            <a:avLst/>
          </a:prstGeom>
          <a:noFill/>
        </p:spPr>
        <p:txBody>
          <a:bodyPr wrap="square" rtlCol="0">
            <a:spAutoFit/>
          </a:bodyPr>
          <a:lstStyle/>
          <a:p>
            <a:r>
              <a:rPr kumimoji="1" lang="ja-JP" altLang="en-US"/>
              <a:t>係数</a:t>
            </a:r>
            <a:r>
              <a:rPr kumimoji="1" lang="en-US" altLang="ja-JP"/>
              <a:t>a</a:t>
            </a:r>
            <a:r>
              <a:rPr kumimoji="1" lang="ja-JP" altLang="en-US"/>
              <a:t>は</a:t>
            </a:r>
            <a:r>
              <a:rPr kumimoji="1" lang="en-US" altLang="ja-JP"/>
              <a:t>2.6 ~ 3.3</a:t>
            </a:r>
            <a:r>
              <a:rPr kumimoji="1" lang="ja-JP" altLang="en-US"/>
              <a:t>程度で推移</a:t>
            </a:r>
          </a:p>
        </p:txBody>
      </p:sp>
      <p:sp>
        <p:nvSpPr>
          <p:cNvPr id="5" name="テキスト ボックス 4">
            <a:extLst>
              <a:ext uri="{FF2B5EF4-FFF2-40B4-BE49-F238E27FC236}">
                <a16:creationId xmlns:a16="http://schemas.microsoft.com/office/drawing/2014/main" id="{BB55BEC8-CA76-0E25-24B0-F676A0D30857}"/>
              </a:ext>
            </a:extLst>
          </p:cNvPr>
          <p:cNvSpPr txBox="1"/>
          <p:nvPr/>
        </p:nvSpPr>
        <p:spPr>
          <a:xfrm>
            <a:off x="611999" y="5497214"/>
            <a:ext cx="7919999" cy="1200329"/>
          </a:xfrm>
          <a:prstGeom prst="rect">
            <a:avLst/>
          </a:prstGeom>
          <a:noFill/>
          <a:ln>
            <a:solidFill>
              <a:schemeClr val="tx1"/>
            </a:solidFill>
          </a:ln>
        </p:spPr>
        <p:txBody>
          <a:bodyPr wrap="square" rtlCol="0">
            <a:spAutoFit/>
          </a:bodyPr>
          <a:lstStyle/>
          <a:p>
            <a:r>
              <a:rPr lang="en-US" altLang="ja-JP" sz="1800"/>
              <a:t>1</a:t>
            </a:r>
            <a:r>
              <a:rPr lang="ja-JP" altLang="en-US" sz="1800"/>
              <a:t>日間ごとに</a:t>
            </a:r>
            <a:r>
              <a:rPr kumimoji="1" lang="ja-JP" altLang="en-US" sz="1800"/>
              <a:t>アクセスグラフとその（ユニーク</a:t>
            </a:r>
            <a:r>
              <a:rPr kumimoji="1" lang="en-US" altLang="ja-JP" sz="1800"/>
              <a:t>URI</a:t>
            </a:r>
            <a:r>
              <a:rPr kumimoji="1" lang="ja-JP" altLang="en-US" sz="1800"/>
              <a:t>）アクセス数をクラスとする</a:t>
            </a:r>
            <a:r>
              <a:rPr kumimoji="1" lang="en-US" altLang="ja-JP" sz="1800"/>
              <a:t>Zipf</a:t>
            </a:r>
            <a:r>
              <a:rPr kumimoji="1" lang="ja-JP" altLang="en-US" sz="1800"/>
              <a:t>分布への回帰では</a:t>
            </a:r>
            <a:r>
              <a:rPr lang="ja-JP" altLang="en-US" sz="1800"/>
              <a:t>係数</a:t>
            </a:r>
            <a:r>
              <a:rPr lang="en-US" altLang="ja-JP" sz="1800"/>
              <a:t>a</a:t>
            </a:r>
            <a:r>
              <a:rPr lang="ja-JP" altLang="en-US" sz="1800"/>
              <a:t>が</a:t>
            </a:r>
            <a:r>
              <a:rPr lang="en-US" altLang="ja-JP" sz="1800"/>
              <a:t>3</a:t>
            </a:r>
            <a:r>
              <a:rPr lang="ja-JP" altLang="en-US" sz="1800"/>
              <a:t>程度で、</a:t>
            </a:r>
            <a:r>
              <a:rPr lang="en-US" altLang="ja-JP" sz="1800"/>
              <a:t>3</a:t>
            </a:r>
            <a:r>
              <a:rPr lang="ja-JP" altLang="en-US" sz="1800"/>
              <a:t>ヶ月を通して得た値より高い。アクセスグラフの構成に用いるログの期間を</a:t>
            </a:r>
            <a:r>
              <a:rPr lang="en-US" altLang="ja-JP" sz="1800"/>
              <a:t>1</a:t>
            </a:r>
            <a:r>
              <a:rPr lang="ja-JP" altLang="en-US" sz="1800"/>
              <a:t>日間としており、大きなグラフが得られないためか。</a:t>
            </a:r>
            <a:endParaRPr kumimoji="1" lang="ja-JP" altLang="en-US"/>
          </a:p>
        </p:txBody>
      </p:sp>
    </p:spTree>
    <p:extLst>
      <p:ext uri="{BB962C8B-B14F-4D97-AF65-F5344CB8AC3E}">
        <p14:creationId xmlns:p14="http://schemas.microsoft.com/office/powerpoint/2010/main" val="329676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35</a:t>
            </a:fld>
            <a:endParaRPr lang="en-US" altLang="ja-JP" dirty="0"/>
          </a:p>
        </p:txBody>
      </p:sp>
      <p:sp>
        <p:nvSpPr>
          <p:cNvPr id="2" name="タイトル 1"/>
          <p:cNvSpPr>
            <a:spLocks noGrp="1"/>
          </p:cNvSpPr>
          <p:nvPr>
            <p:ph type="title"/>
          </p:nvPr>
        </p:nvSpPr>
        <p:spPr/>
        <p:txBody>
          <a:bodyPr>
            <a:normAutofit/>
          </a:bodyPr>
          <a:lstStyle/>
          <a:p>
            <a:r>
              <a:rPr lang="ja-JP" altLang="en-US" dirty="0"/>
              <a:t>被覆比</a:t>
            </a:r>
          </a:p>
        </p:txBody>
      </p:sp>
      <p:sp>
        <p:nvSpPr>
          <p:cNvPr id="3" name="テキスト ボックス 2">
            <a:extLst>
              <a:ext uri="{FF2B5EF4-FFF2-40B4-BE49-F238E27FC236}">
                <a16:creationId xmlns:a16="http://schemas.microsoft.com/office/drawing/2014/main" id="{6683D98B-0B78-B90E-9FBB-528189F79C9A}"/>
              </a:ext>
            </a:extLst>
          </p:cNvPr>
          <p:cNvSpPr txBox="1"/>
          <p:nvPr/>
        </p:nvSpPr>
        <p:spPr>
          <a:xfrm>
            <a:off x="612000" y="1187668"/>
            <a:ext cx="7920000" cy="830997"/>
          </a:xfrm>
          <a:prstGeom prst="rect">
            <a:avLst/>
          </a:prstGeom>
          <a:noFill/>
        </p:spPr>
        <p:txBody>
          <a:bodyPr wrap="square" rtlCol="0">
            <a:spAutoFit/>
          </a:bodyPr>
          <a:lstStyle/>
          <a:p>
            <a:r>
              <a:rPr kumimoji="1" lang="ja-JP" altLang="en-US" sz="2400"/>
              <a:t>被覆比：アクセスグラフにおける「実際の訪問数」対「訪問したユニーク</a:t>
            </a:r>
            <a:r>
              <a:rPr kumimoji="1" lang="en-US" altLang="ja-JP" sz="2400"/>
              <a:t>URI</a:t>
            </a:r>
            <a:r>
              <a:rPr kumimoji="1" lang="ja-JP" altLang="en-US" sz="2400"/>
              <a:t>数」</a:t>
            </a:r>
            <a:endParaRPr kumimoji="1" lang="en-US" altLang="ja-JP" sz="2400"/>
          </a:p>
        </p:txBody>
      </p:sp>
      <p:pic>
        <p:nvPicPr>
          <p:cNvPr id="5" name="図 4">
            <a:extLst>
              <a:ext uri="{FF2B5EF4-FFF2-40B4-BE49-F238E27FC236}">
                <a16:creationId xmlns:a16="http://schemas.microsoft.com/office/drawing/2014/main" id="{FA105401-63A7-6797-9DA4-F40C73EAA454}"/>
              </a:ext>
            </a:extLst>
          </p:cNvPr>
          <p:cNvPicPr>
            <a:picLocks noChangeAspect="1"/>
          </p:cNvPicPr>
          <p:nvPr/>
        </p:nvPicPr>
        <p:blipFill>
          <a:blip r:embed="rId2"/>
          <a:stretch>
            <a:fillRect/>
          </a:stretch>
        </p:blipFill>
        <p:spPr>
          <a:xfrm>
            <a:off x="934107" y="2012390"/>
            <a:ext cx="5194738" cy="2995632"/>
          </a:xfrm>
          <a:prstGeom prst="rect">
            <a:avLst/>
          </a:prstGeom>
        </p:spPr>
      </p:pic>
      <p:sp>
        <p:nvSpPr>
          <p:cNvPr id="6" name="テキスト ボックス 5">
            <a:extLst>
              <a:ext uri="{FF2B5EF4-FFF2-40B4-BE49-F238E27FC236}">
                <a16:creationId xmlns:a16="http://schemas.microsoft.com/office/drawing/2014/main" id="{7907C7CE-B3B9-5380-3B9F-5DDE4A437075}"/>
              </a:ext>
            </a:extLst>
          </p:cNvPr>
          <p:cNvSpPr txBox="1"/>
          <p:nvPr/>
        </p:nvSpPr>
        <p:spPr>
          <a:xfrm>
            <a:off x="6540441" y="2000040"/>
            <a:ext cx="2333559" cy="461665"/>
          </a:xfrm>
          <a:prstGeom prst="rect">
            <a:avLst/>
          </a:prstGeom>
          <a:noFill/>
          <a:ln>
            <a:solidFill>
              <a:schemeClr val="tx1"/>
            </a:solidFill>
          </a:ln>
        </p:spPr>
        <p:txBody>
          <a:bodyPr wrap="square" rtlCol="0">
            <a:spAutoFit/>
          </a:bodyPr>
          <a:lstStyle/>
          <a:p>
            <a:r>
              <a:rPr kumimoji="1" lang="en-US" altLang="ja-JP" sz="1200"/>
              <a:t>※</a:t>
            </a:r>
            <a:r>
              <a:rPr kumimoji="1" lang="ja-JP" altLang="en-US" sz="1200"/>
              <a:t>プロットに関してのみ</a:t>
            </a:r>
            <a:r>
              <a:rPr kumimoji="1" lang="en-US" altLang="ja-JP" sz="1200"/>
              <a:t>10/8</a:t>
            </a:r>
            <a:r>
              <a:rPr kumimoji="1" lang="ja-JP" altLang="en-US" sz="1200"/>
              <a:t>、</a:t>
            </a:r>
            <a:r>
              <a:rPr kumimoji="1" lang="en-US" altLang="ja-JP" sz="1200"/>
              <a:t>11/13</a:t>
            </a:r>
            <a:r>
              <a:rPr kumimoji="1" lang="ja-JP" altLang="en-US" sz="1200"/>
              <a:t>の値は補間を用いている</a:t>
            </a:r>
          </a:p>
        </p:txBody>
      </p:sp>
      <p:sp>
        <p:nvSpPr>
          <p:cNvPr id="8" name="テキスト ボックス 7">
            <a:extLst>
              <a:ext uri="{FF2B5EF4-FFF2-40B4-BE49-F238E27FC236}">
                <a16:creationId xmlns:a16="http://schemas.microsoft.com/office/drawing/2014/main" id="{70037AA3-52D9-A917-B7AE-ECDAF01D036E}"/>
              </a:ext>
            </a:extLst>
          </p:cNvPr>
          <p:cNvSpPr txBox="1"/>
          <p:nvPr/>
        </p:nvSpPr>
        <p:spPr>
          <a:xfrm>
            <a:off x="1579326" y="5044416"/>
            <a:ext cx="1529586" cy="92333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平均</a:t>
            </a:r>
            <a:r>
              <a:rPr kumimoji="1" lang="en-US" altLang="ja-JP"/>
              <a:t> 1.17</a:t>
            </a:r>
            <a:endParaRPr lang="en-US" altLang="ja-JP"/>
          </a:p>
          <a:p>
            <a:pPr marL="285750" indent="-285750">
              <a:buFont typeface="Arial" panose="020B0604020202020204" pitchFamily="34" charset="0"/>
              <a:buChar char="•"/>
            </a:pPr>
            <a:r>
              <a:rPr kumimoji="1" lang="ja-JP" altLang="en-US"/>
              <a:t>最大</a:t>
            </a:r>
            <a:r>
              <a:rPr kumimoji="1" lang="en-US" altLang="ja-JP"/>
              <a:t> 1.22</a:t>
            </a:r>
          </a:p>
          <a:p>
            <a:pPr marL="285750" indent="-285750">
              <a:buFont typeface="Arial" panose="020B0604020202020204" pitchFamily="34" charset="0"/>
              <a:buChar char="•"/>
            </a:pPr>
            <a:r>
              <a:rPr lang="ja-JP" altLang="en-US"/>
              <a:t>最小</a:t>
            </a:r>
            <a:r>
              <a:rPr lang="en-US" altLang="ja-JP"/>
              <a:t> 1.03</a:t>
            </a:r>
            <a:endParaRPr kumimoji="1" lang="ja-JP" altLang="en-US"/>
          </a:p>
        </p:txBody>
      </p:sp>
      <p:sp>
        <p:nvSpPr>
          <p:cNvPr id="9" name="テキスト ボックス 8">
            <a:extLst>
              <a:ext uri="{FF2B5EF4-FFF2-40B4-BE49-F238E27FC236}">
                <a16:creationId xmlns:a16="http://schemas.microsoft.com/office/drawing/2014/main" id="{FE72D430-B720-7250-CE91-D37EC187DCE2}"/>
              </a:ext>
            </a:extLst>
          </p:cNvPr>
          <p:cNvSpPr txBox="1"/>
          <p:nvPr/>
        </p:nvSpPr>
        <p:spPr>
          <a:xfrm>
            <a:off x="4780183" y="5044416"/>
            <a:ext cx="3520516" cy="646331"/>
          </a:xfrm>
          <a:prstGeom prst="rect">
            <a:avLst/>
          </a:prstGeom>
          <a:noFill/>
        </p:spPr>
        <p:txBody>
          <a:bodyPr wrap="none" rtlCol="0">
            <a:spAutoFit/>
          </a:bodyPr>
          <a:lstStyle/>
          <a:p>
            <a:pPr marL="285750" indent="-285750">
              <a:buFont typeface="Arial" panose="020B0604020202020204" pitchFamily="34" charset="0"/>
              <a:buChar char="•"/>
            </a:pPr>
            <a:r>
              <a:rPr lang="ja-JP" altLang="en-US"/>
              <a:t>土日に被覆比が落ちる</a:t>
            </a:r>
            <a:endParaRPr lang="en-US" altLang="ja-JP"/>
          </a:p>
          <a:p>
            <a:pPr marL="285750" indent="-285750">
              <a:buFont typeface="Arial" panose="020B0604020202020204" pitchFamily="34" charset="0"/>
              <a:buChar char="•"/>
            </a:pPr>
            <a:r>
              <a:rPr lang="ja-JP" altLang="en-US"/>
              <a:t>木曜の被覆比が高い（</a:t>
            </a:r>
            <a:r>
              <a:rPr lang="en-US" altLang="ja-JP"/>
              <a:t>1.20</a:t>
            </a:r>
            <a:r>
              <a:rPr lang="ja-JP" altLang="en-US"/>
              <a:t>）</a:t>
            </a:r>
            <a:endParaRPr kumimoji="1" lang="en-US" altLang="ja-JP"/>
          </a:p>
        </p:txBody>
      </p:sp>
      <p:cxnSp>
        <p:nvCxnSpPr>
          <p:cNvPr id="10" name="直線コネクタ 9">
            <a:extLst>
              <a:ext uri="{FF2B5EF4-FFF2-40B4-BE49-F238E27FC236}">
                <a16:creationId xmlns:a16="http://schemas.microsoft.com/office/drawing/2014/main" id="{72A73BF5-4524-87A3-27AD-058A0A4172F1}"/>
              </a:ext>
            </a:extLst>
          </p:cNvPr>
          <p:cNvCxnSpPr>
            <a:cxnSpLocks/>
          </p:cNvCxnSpPr>
          <p:nvPr/>
        </p:nvCxnSpPr>
        <p:spPr>
          <a:xfrm>
            <a:off x="1303289" y="3239438"/>
            <a:ext cx="6324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7889621-B69E-3EC6-EBB7-802D5A7C9716}"/>
              </a:ext>
            </a:extLst>
          </p:cNvPr>
          <p:cNvCxnSpPr>
            <a:cxnSpLocks/>
          </p:cNvCxnSpPr>
          <p:nvPr/>
        </p:nvCxnSpPr>
        <p:spPr>
          <a:xfrm>
            <a:off x="1303289" y="2623840"/>
            <a:ext cx="632482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1047E7D-C055-0DB0-8632-21416B44E93A}"/>
              </a:ext>
            </a:extLst>
          </p:cNvPr>
          <p:cNvSpPr txBox="1"/>
          <p:nvPr/>
        </p:nvSpPr>
        <p:spPr>
          <a:xfrm>
            <a:off x="5974574" y="2587446"/>
            <a:ext cx="1544012" cy="646331"/>
          </a:xfrm>
          <a:prstGeom prst="rect">
            <a:avLst/>
          </a:prstGeom>
          <a:noFill/>
        </p:spPr>
        <p:txBody>
          <a:bodyPr wrap="none" rtlCol="0">
            <a:spAutoFit/>
          </a:bodyPr>
          <a:lstStyle/>
          <a:p>
            <a:r>
              <a:rPr lang="en-US" altLang="ja-JP"/>
              <a:t>1.15</a:t>
            </a:r>
            <a:r>
              <a:rPr kumimoji="1" lang="en-US" altLang="ja-JP"/>
              <a:t> ~ 1.20</a:t>
            </a:r>
          </a:p>
          <a:p>
            <a:r>
              <a:rPr lang="ja-JP" altLang="en-US"/>
              <a:t>で推移</a:t>
            </a:r>
            <a:endParaRPr kumimoji="1" lang="ja-JP" altLang="en-US"/>
          </a:p>
        </p:txBody>
      </p:sp>
      <p:sp>
        <p:nvSpPr>
          <p:cNvPr id="7" name="テキスト ボックス 6">
            <a:extLst>
              <a:ext uri="{FF2B5EF4-FFF2-40B4-BE49-F238E27FC236}">
                <a16:creationId xmlns:a16="http://schemas.microsoft.com/office/drawing/2014/main" id="{31BF354E-BB5F-82FE-E5A2-CC34F40F13E5}"/>
              </a:ext>
            </a:extLst>
          </p:cNvPr>
          <p:cNvSpPr txBox="1"/>
          <p:nvPr/>
        </p:nvSpPr>
        <p:spPr>
          <a:xfrm>
            <a:off x="612000" y="5967746"/>
            <a:ext cx="7920000" cy="646331"/>
          </a:xfrm>
          <a:prstGeom prst="rect">
            <a:avLst/>
          </a:prstGeom>
          <a:noFill/>
          <a:ln>
            <a:solidFill>
              <a:schemeClr val="tx1"/>
            </a:solidFill>
          </a:ln>
        </p:spPr>
        <p:txBody>
          <a:bodyPr wrap="square" rtlCol="0">
            <a:spAutoFit/>
          </a:bodyPr>
          <a:lstStyle/>
          <a:p>
            <a:r>
              <a:rPr kumimoji="1" lang="ja-JP" altLang="en-US" sz="1800"/>
              <a:t>「訪問の効率」を表すはずだが、</a:t>
            </a:r>
            <a:r>
              <a:rPr kumimoji="1" lang="en-US" altLang="ja-JP" sz="1800"/>
              <a:t>CiNii</a:t>
            </a:r>
            <a:r>
              <a:rPr kumimoji="1" lang="ja-JP" altLang="en-US" sz="1800"/>
              <a:t>のページ構成からは必ずしもそうとは言えない。</a:t>
            </a:r>
            <a:endParaRPr kumimoji="1" lang="en-US" altLang="ja-JP" sz="1800"/>
          </a:p>
        </p:txBody>
      </p:sp>
    </p:spTree>
    <p:extLst>
      <p:ext uri="{BB962C8B-B14F-4D97-AF65-F5344CB8AC3E}">
        <p14:creationId xmlns:p14="http://schemas.microsoft.com/office/powerpoint/2010/main" val="2048782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36</a:t>
            </a:fld>
            <a:endParaRPr lang="en-US" altLang="ja-JP" dirty="0"/>
          </a:p>
        </p:txBody>
      </p:sp>
      <p:sp>
        <p:nvSpPr>
          <p:cNvPr id="2" name="タイトル 1"/>
          <p:cNvSpPr>
            <a:spLocks noGrp="1"/>
          </p:cNvSpPr>
          <p:nvPr>
            <p:ph type="title"/>
          </p:nvPr>
        </p:nvSpPr>
        <p:spPr/>
        <p:txBody>
          <a:bodyPr>
            <a:normAutofit/>
          </a:bodyPr>
          <a:lstStyle/>
          <a:p>
            <a:r>
              <a:rPr lang="ja-JP" altLang="en-US" dirty="0"/>
              <a:t>アクセスパターンの類型化</a:t>
            </a:r>
          </a:p>
        </p:txBody>
      </p:sp>
      <p:sp>
        <p:nvSpPr>
          <p:cNvPr id="5" name="テキスト ボックス 4">
            <a:extLst>
              <a:ext uri="{FF2B5EF4-FFF2-40B4-BE49-F238E27FC236}">
                <a16:creationId xmlns:a16="http://schemas.microsoft.com/office/drawing/2014/main" id="{1CFE4B45-18FE-5C5F-6A0A-69AE61C07E08}"/>
              </a:ext>
            </a:extLst>
          </p:cNvPr>
          <p:cNvSpPr txBox="1"/>
          <p:nvPr/>
        </p:nvSpPr>
        <p:spPr>
          <a:xfrm>
            <a:off x="5525978" y="6288780"/>
            <a:ext cx="3262432" cy="338554"/>
          </a:xfrm>
          <a:prstGeom prst="rect">
            <a:avLst/>
          </a:prstGeom>
          <a:noFill/>
          <a:ln>
            <a:solidFill>
              <a:schemeClr val="tx1"/>
            </a:solidFill>
          </a:ln>
        </p:spPr>
        <p:txBody>
          <a:bodyPr wrap="none" rtlCol="0">
            <a:spAutoFit/>
          </a:bodyPr>
          <a:lstStyle/>
          <a:p>
            <a:r>
              <a:rPr kumimoji="1" lang="en-US" altLang="ja-JP" sz="1600"/>
              <a:t>※</a:t>
            </a:r>
            <a:r>
              <a:rPr kumimoji="1" lang="ja-JP" altLang="en-US" sz="1600"/>
              <a:t>レジュメとは異なる方法を採用</a:t>
            </a:r>
          </a:p>
        </p:txBody>
      </p:sp>
      <p:sp>
        <p:nvSpPr>
          <p:cNvPr id="6" name="テキスト ボックス 5">
            <a:extLst>
              <a:ext uri="{FF2B5EF4-FFF2-40B4-BE49-F238E27FC236}">
                <a16:creationId xmlns:a16="http://schemas.microsoft.com/office/drawing/2014/main" id="{67ED6C76-1DBF-939B-1260-636FA0EA8648}"/>
              </a:ext>
            </a:extLst>
          </p:cNvPr>
          <p:cNvSpPr txBox="1"/>
          <p:nvPr/>
        </p:nvSpPr>
        <p:spPr>
          <a:xfrm>
            <a:off x="612000" y="1198181"/>
            <a:ext cx="7920000" cy="830997"/>
          </a:xfrm>
          <a:prstGeom prst="rect">
            <a:avLst/>
          </a:prstGeom>
          <a:noFill/>
        </p:spPr>
        <p:txBody>
          <a:bodyPr wrap="square" rtlCol="0">
            <a:spAutoFit/>
          </a:bodyPr>
          <a:lstStyle/>
          <a:p>
            <a:r>
              <a:rPr kumimoji="1" lang="ja-JP" altLang="en-US" sz="2400"/>
              <a:t>アクセスグラフにおけるボキャブラリの出現</a:t>
            </a:r>
            <a:r>
              <a:rPr kumimoji="1" lang="en-US" altLang="ja-JP" sz="2400"/>
              <a:t>(0/1)</a:t>
            </a:r>
            <a:r>
              <a:rPr kumimoji="1" lang="ja-JP" altLang="en-US" sz="2400"/>
              <a:t>ベクトル</a:t>
            </a:r>
          </a:p>
        </p:txBody>
      </p:sp>
      <p:pic>
        <p:nvPicPr>
          <p:cNvPr id="9" name="図 8" descr="背景パターン&#10;&#10;自動的に生成された説明">
            <a:extLst>
              <a:ext uri="{FF2B5EF4-FFF2-40B4-BE49-F238E27FC236}">
                <a16:creationId xmlns:a16="http://schemas.microsoft.com/office/drawing/2014/main" id="{3DF3BD22-21A4-706C-A057-1EDB616B8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400" y="2626833"/>
            <a:ext cx="4735800" cy="2362335"/>
          </a:xfrm>
          <a:prstGeom prst="rect">
            <a:avLst/>
          </a:prstGeom>
        </p:spPr>
      </p:pic>
      <p:sp>
        <p:nvSpPr>
          <p:cNvPr id="3" name="テキスト ボックス 2">
            <a:extLst>
              <a:ext uri="{FF2B5EF4-FFF2-40B4-BE49-F238E27FC236}">
                <a16:creationId xmlns:a16="http://schemas.microsoft.com/office/drawing/2014/main" id="{46CB51E4-3B97-BDB0-05D6-864C92D920FF}"/>
              </a:ext>
            </a:extLst>
          </p:cNvPr>
          <p:cNvSpPr txBox="1"/>
          <p:nvPr/>
        </p:nvSpPr>
        <p:spPr>
          <a:xfrm>
            <a:off x="1049876" y="5578842"/>
            <a:ext cx="3414717" cy="646331"/>
          </a:xfrm>
          <a:prstGeom prst="rect">
            <a:avLst/>
          </a:prstGeom>
          <a:noFill/>
        </p:spPr>
        <p:txBody>
          <a:bodyPr wrap="none" rtlCol="0">
            <a:spAutoFit/>
          </a:bodyPr>
          <a:lstStyle/>
          <a:p>
            <a:r>
              <a:rPr kumimoji="1" lang="ja-JP" altLang="en-US"/>
              <a:t>最大メンバー数</a:t>
            </a:r>
            <a:r>
              <a:rPr kumimoji="1" lang="en-US" altLang="ja-JP"/>
              <a:t> : 12,075,901</a:t>
            </a:r>
          </a:p>
          <a:p>
            <a:r>
              <a:rPr lang="ja-JP" altLang="en-US"/>
              <a:t>最小メンバー数</a:t>
            </a:r>
            <a:r>
              <a:rPr lang="en-US" altLang="ja-JP"/>
              <a:t> :                1</a:t>
            </a:r>
            <a:endParaRPr kumimoji="1" lang="ja-JP" altLang="en-US"/>
          </a:p>
        </p:txBody>
      </p:sp>
      <p:sp>
        <p:nvSpPr>
          <p:cNvPr id="7" name="左中かっこ 6">
            <a:extLst>
              <a:ext uri="{FF2B5EF4-FFF2-40B4-BE49-F238E27FC236}">
                <a16:creationId xmlns:a16="http://schemas.microsoft.com/office/drawing/2014/main" id="{762CCACF-577D-BC29-9979-5164E94910B7}"/>
              </a:ext>
            </a:extLst>
          </p:cNvPr>
          <p:cNvSpPr/>
          <p:nvPr/>
        </p:nvSpPr>
        <p:spPr>
          <a:xfrm rot="5400000">
            <a:off x="4198382" y="122015"/>
            <a:ext cx="273835" cy="4735799"/>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左中かっこ 7">
            <a:extLst>
              <a:ext uri="{FF2B5EF4-FFF2-40B4-BE49-F238E27FC236}">
                <a16:creationId xmlns:a16="http://schemas.microsoft.com/office/drawing/2014/main" id="{0922C659-E8BA-6285-753B-6F83A1291EEF}"/>
              </a:ext>
            </a:extLst>
          </p:cNvPr>
          <p:cNvSpPr/>
          <p:nvPr/>
        </p:nvSpPr>
        <p:spPr>
          <a:xfrm rot="10800000">
            <a:off x="6738107" y="2645160"/>
            <a:ext cx="261612" cy="2694262"/>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2E7D260-FD04-8076-8F7C-4602981F1FEB}"/>
              </a:ext>
            </a:extLst>
          </p:cNvPr>
          <p:cNvSpPr txBox="1"/>
          <p:nvPr/>
        </p:nvSpPr>
        <p:spPr>
          <a:xfrm>
            <a:off x="3592147" y="2023630"/>
            <a:ext cx="1486304" cy="307777"/>
          </a:xfrm>
          <a:prstGeom prst="rect">
            <a:avLst/>
          </a:prstGeom>
          <a:noFill/>
        </p:spPr>
        <p:txBody>
          <a:bodyPr wrap="none" rtlCol="0">
            <a:spAutoFit/>
          </a:bodyPr>
          <a:lstStyle/>
          <a:p>
            <a:r>
              <a:rPr kumimoji="1" lang="en-US" altLang="ja-JP" sz="1400"/>
              <a:t>49</a:t>
            </a:r>
            <a:r>
              <a:rPr kumimoji="1" lang="ja-JP" altLang="en-US" sz="1400"/>
              <a:t>ボキャブラリ</a:t>
            </a:r>
          </a:p>
        </p:txBody>
      </p:sp>
      <p:sp>
        <p:nvSpPr>
          <p:cNvPr id="11" name="テキスト ボックス 10">
            <a:extLst>
              <a:ext uri="{FF2B5EF4-FFF2-40B4-BE49-F238E27FC236}">
                <a16:creationId xmlns:a16="http://schemas.microsoft.com/office/drawing/2014/main" id="{A87881E6-F4C0-1A2B-B1CE-413802F08825}"/>
              </a:ext>
            </a:extLst>
          </p:cNvPr>
          <p:cNvSpPr txBox="1"/>
          <p:nvPr/>
        </p:nvSpPr>
        <p:spPr>
          <a:xfrm rot="16200000">
            <a:off x="6710769" y="3784897"/>
            <a:ext cx="1239442" cy="307777"/>
          </a:xfrm>
          <a:prstGeom prst="rect">
            <a:avLst/>
          </a:prstGeom>
          <a:noFill/>
        </p:spPr>
        <p:txBody>
          <a:bodyPr wrap="none" rtlCol="0">
            <a:spAutoFit/>
          </a:bodyPr>
          <a:lstStyle/>
          <a:p>
            <a:r>
              <a:rPr lang="en-US" altLang="ja-JP" sz="1400"/>
              <a:t>914</a:t>
            </a:r>
            <a:r>
              <a:rPr lang="ja-JP" altLang="en-US" sz="1400"/>
              <a:t>パターン</a:t>
            </a:r>
            <a:endParaRPr kumimoji="1" lang="ja-JP" altLang="en-US" sz="1400"/>
          </a:p>
        </p:txBody>
      </p:sp>
      <p:sp>
        <p:nvSpPr>
          <p:cNvPr id="12" name="テキスト ボックス 11">
            <a:extLst>
              <a:ext uri="{FF2B5EF4-FFF2-40B4-BE49-F238E27FC236}">
                <a16:creationId xmlns:a16="http://schemas.microsoft.com/office/drawing/2014/main" id="{2294D076-84A9-9F37-F02B-A191DA783CF9}"/>
              </a:ext>
            </a:extLst>
          </p:cNvPr>
          <p:cNvSpPr txBox="1"/>
          <p:nvPr/>
        </p:nvSpPr>
        <p:spPr>
          <a:xfrm rot="5400000">
            <a:off x="4088322" y="5077935"/>
            <a:ext cx="646333" cy="261610"/>
          </a:xfrm>
          <a:prstGeom prst="rect">
            <a:avLst/>
          </a:prstGeom>
          <a:noFill/>
        </p:spPr>
        <p:txBody>
          <a:bodyPr wrap="square" rtlCol="0">
            <a:spAutoFit/>
          </a:bodyPr>
          <a:lstStyle/>
          <a:p>
            <a:r>
              <a:rPr kumimoji="1" lang="ja-JP" altLang="en-US" sz="1100"/>
              <a:t>・・・</a:t>
            </a:r>
          </a:p>
        </p:txBody>
      </p:sp>
    </p:spTree>
    <p:extLst>
      <p:ext uri="{BB962C8B-B14F-4D97-AF65-F5344CB8AC3E}">
        <p14:creationId xmlns:p14="http://schemas.microsoft.com/office/powerpoint/2010/main" val="2713182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37</a:t>
            </a:fld>
            <a:endParaRPr lang="en-US" altLang="ja-JP" dirty="0"/>
          </a:p>
        </p:txBody>
      </p:sp>
      <p:sp>
        <p:nvSpPr>
          <p:cNvPr id="2" name="タイトル 1"/>
          <p:cNvSpPr>
            <a:spLocks noGrp="1"/>
          </p:cNvSpPr>
          <p:nvPr>
            <p:ph type="title"/>
          </p:nvPr>
        </p:nvSpPr>
        <p:spPr/>
        <p:txBody>
          <a:bodyPr>
            <a:normAutofit/>
          </a:bodyPr>
          <a:lstStyle/>
          <a:p>
            <a:r>
              <a:rPr lang="ja-JP" altLang="en-US" dirty="0"/>
              <a:t>アクセスパターンの類型化</a:t>
            </a:r>
          </a:p>
        </p:txBody>
      </p:sp>
      <p:sp>
        <p:nvSpPr>
          <p:cNvPr id="5" name="テキスト ボックス 4">
            <a:extLst>
              <a:ext uri="{FF2B5EF4-FFF2-40B4-BE49-F238E27FC236}">
                <a16:creationId xmlns:a16="http://schemas.microsoft.com/office/drawing/2014/main" id="{1CFE4B45-18FE-5C5F-6A0A-69AE61C07E08}"/>
              </a:ext>
            </a:extLst>
          </p:cNvPr>
          <p:cNvSpPr txBox="1"/>
          <p:nvPr/>
        </p:nvSpPr>
        <p:spPr>
          <a:xfrm>
            <a:off x="5525978" y="6288780"/>
            <a:ext cx="3262432" cy="338554"/>
          </a:xfrm>
          <a:prstGeom prst="rect">
            <a:avLst/>
          </a:prstGeom>
          <a:noFill/>
          <a:ln>
            <a:solidFill>
              <a:schemeClr val="tx1"/>
            </a:solidFill>
          </a:ln>
        </p:spPr>
        <p:txBody>
          <a:bodyPr wrap="none" rtlCol="0">
            <a:spAutoFit/>
          </a:bodyPr>
          <a:lstStyle/>
          <a:p>
            <a:r>
              <a:rPr kumimoji="1" lang="en-US" altLang="ja-JP" sz="1600"/>
              <a:t>※</a:t>
            </a:r>
            <a:r>
              <a:rPr kumimoji="1" lang="ja-JP" altLang="en-US" sz="1600"/>
              <a:t>レジュメとは異なる方法を採用</a:t>
            </a:r>
          </a:p>
        </p:txBody>
      </p:sp>
      <p:sp>
        <p:nvSpPr>
          <p:cNvPr id="6" name="テキスト ボックス 5">
            <a:extLst>
              <a:ext uri="{FF2B5EF4-FFF2-40B4-BE49-F238E27FC236}">
                <a16:creationId xmlns:a16="http://schemas.microsoft.com/office/drawing/2014/main" id="{67ED6C76-1DBF-939B-1260-636FA0EA8648}"/>
              </a:ext>
            </a:extLst>
          </p:cNvPr>
          <p:cNvSpPr txBox="1"/>
          <p:nvPr/>
        </p:nvSpPr>
        <p:spPr>
          <a:xfrm>
            <a:off x="612000" y="1198181"/>
            <a:ext cx="7920000" cy="830997"/>
          </a:xfrm>
          <a:prstGeom prst="rect">
            <a:avLst/>
          </a:prstGeom>
          <a:noFill/>
        </p:spPr>
        <p:txBody>
          <a:bodyPr wrap="square" rtlCol="0">
            <a:spAutoFit/>
          </a:bodyPr>
          <a:lstStyle/>
          <a:p>
            <a:r>
              <a:rPr kumimoji="1" lang="ja-JP" altLang="en-US" sz="2400"/>
              <a:t>アクセスグラフにおけるボキャブラリの出現</a:t>
            </a:r>
            <a:r>
              <a:rPr kumimoji="1" lang="en-US" altLang="ja-JP" sz="2400"/>
              <a:t>(0/1)</a:t>
            </a:r>
            <a:r>
              <a:rPr kumimoji="1" lang="ja-JP" altLang="en-US" sz="2400"/>
              <a:t>ベクトル上位</a:t>
            </a:r>
            <a:r>
              <a:rPr kumimoji="1" lang="en-US" altLang="ja-JP" sz="2400"/>
              <a:t>50</a:t>
            </a:r>
            <a:r>
              <a:rPr kumimoji="1" lang="ja-JP" altLang="en-US" sz="2400"/>
              <a:t>パターン</a:t>
            </a:r>
            <a:r>
              <a:rPr kumimoji="1" lang="en-US" altLang="ja-JP" sz="2400"/>
              <a:t>(99%)</a:t>
            </a:r>
            <a:r>
              <a:rPr kumimoji="1" lang="ja-JP" altLang="en-US" sz="2400"/>
              <a:t>の</a:t>
            </a:r>
            <a:r>
              <a:rPr kumimoji="1" lang="en-US" altLang="ja-JP" sz="2400"/>
              <a:t>Zipf</a:t>
            </a:r>
            <a:r>
              <a:rPr kumimoji="1" lang="ja-JP" altLang="en-US" sz="2400"/>
              <a:t>分布</a:t>
            </a:r>
          </a:p>
        </p:txBody>
      </p:sp>
      <p:pic>
        <p:nvPicPr>
          <p:cNvPr id="3" name="図 2">
            <a:extLst>
              <a:ext uri="{FF2B5EF4-FFF2-40B4-BE49-F238E27FC236}">
                <a16:creationId xmlns:a16="http://schemas.microsoft.com/office/drawing/2014/main" id="{613A60AE-5454-D453-2AC4-70DA7A3045B6}"/>
              </a:ext>
            </a:extLst>
          </p:cNvPr>
          <p:cNvPicPr>
            <a:picLocks noChangeAspect="1"/>
          </p:cNvPicPr>
          <p:nvPr/>
        </p:nvPicPr>
        <p:blipFill>
          <a:blip r:embed="rId2"/>
          <a:stretch>
            <a:fillRect/>
          </a:stretch>
        </p:blipFill>
        <p:spPr>
          <a:xfrm>
            <a:off x="1935565" y="2067201"/>
            <a:ext cx="5221629" cy="3272221"/>
          </a:xfrm>
          <a:prstGeom prst="rect">
            <a:avLst/>
          </a:prstGeom>
        </p:spPr>
      </p:pic>
      <p:sp>
        <p:nvSpPr>
          <p:cNvPr id="7" name="テキスト ボックス 6">
            <a:extLst>
              <a:ext uri="{FF2B5EF4-FFF2-40B4-BE49-F238E27FC236}">
                <a16:creationId xmlns:a16="http://schemas.microsoft.com/office/drawing/2014/main" id="{FF53C00A-EF94-F607-007F-993C21B60D45}"/>
              </a:ext>
            </a:extLst>
          </p:cNvPr>
          <p:cNvSpPr txBox="1"/>
          <p:nvPr/>
        </p:nvSpPr>
        <p:spPr>
          <a:xfrm>
            <a:off x="1093076" y="5528442"/>
            <a:ext cx="3358612" cy="923330"/>
          </a:xfrm>
          <a:prstGeom prst="rect">
            <a:avLst/>
          </a:prstGeom>
          <a:noFill/>
        </p:spPr>
        <p:txBody>
          <a:bodyPr wrap="none" rtlCol="0">
            <a:spAutoFit/>
          </a:bodyPr>
          <a:lstStyle/>
          <a:p>
            <a:r>
              <a:rPr kumimoji="1" lang="ja-JP" altLang="en-US"/>
              <a:t>平均メンバー数</a:t>
            </a:r>
            <a:r>
              <a:rPr kumimoji="1" lang="en-US" altLang="ja-JP"/>
              <a:t> :       17,545</a:t>
            </a:r>
          </a:p>
          <a:p>
            <a:r>
              <a:rPr kumimoji="1" lang="ja-JP" altLang="en-US"/>
              <a:t>最大メンバー数</a:t>
            </a:r>
            <a:r>
              <a:rPr kumimoji="1" lang="en-US" altLang="ja-JP"/>
              <a:t> : 12,075,901</a:t>
            </a:r>
          </a:p>
          <a:p>
            <a:r>
              <a:rPr lang="ja-JP" altLang="en-US"/>
              <a:t>最小メンバー数</a:t>
            </a:r>
            <a:r>
              <a:rPr lang="en-US" altLang="ja-JP"/>
              <a:t> :         2,627</a:t>
            </a: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EA6CE81-6A9E-6C87-73BD-2510680E77F3}"/>
                  </a:ext>
                </a:extLst>
              </p:cNvPr>
              <p:cNvSpPr txBox="1"/>
              <p:nvPr/>
            </p:nvSpPr>
            <p:spPr>
              <a:xfrm>
                <a:off x="5213130" y="2811518"/>
                <a:ext cx="301647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𝑁</m:t>
                      </m:r>
                      <m:d>
                        <m:dPr>
                          <m:ctrlPr>
                            <a:rPr kumimoji="1" lang="en-US" altLang="ja-JP" b="0" i="1">
                              <a:latin typeface="Cambria Math" panose="02040503050406030204" pitchFamily="18" charset="0"/>
                            </a:rPr>
                          </m:ctrlPr>
                        </m:dPr>
                        <m:e>
                          <m:r>
                            <a:rPr kumimoji="1" lang="en-US" altLang="ja-JP" b="0" i="1">
                              <a:latin typeface="Cambria Math" panose="02040503050406030204" pitchFamily="18" charset="0"/>
                            </a:rPr>
                            <m:t>𝑟</m:t>
                          </m:r>
                        </m:e>
                      </m:d>
                      <m:r>
                        <a:rPr kumimoji="1" lang="en-US" altLang="ja-JP" b="0" i="1">
                          <a:latin typeface="Cambria Math" panose="02040503050406030204" pitchFamily="18" charset="0"/>
                        </a:rPr>
                        <m:t>=1.2060</m:t>
                      </m:r>
                      <m:r>
                        <a:rPr kumimoji="1" lang="en-US" altLang="ja-JP" b="0" i="1">
                          <a:latin typeface="Cambria Math" panose="02040503050406030204" pitchFamily="18" charset="0"/>
                          <a:ea typeface="Cambria Math" panose="02040503050406030204" pitchFamily="18" charset="0"/>
                        </a:rPr>
                        <m:t>×</m:t>
                      </m:r>
                      <m:sSup>
                        <m:sSupPr>
                          <m:ctrlPr>
                            <a:rPr kumimoji="1" lang="en-US" altLang="ja-JP" b="0" i="1">
                              <a:latin typeface="Cambria Math" panose="02040503050406030204" pitchFamily="18" charset="0"/>
                              <a:ea typeface="Cambria Math" panose="02040503050406030204" pitchFamily="18" charset="0"/>
                            </a:rPr>
                          </m:ctrlPr>
                        </m:sSupPr>
                        <m:e>
                          <m:r>
                            <a:rPr kumimoji="1" lang="en-US" altLang="ja-JP" b="0" i="1">
                              <a:latin typeface="Cambria Math" panose="02040503050406030204" pitchFamily="18" charset="0"/>
                              <a:ea typeface="Cambria Math" panose="02040503050406030204" pitchFamily="18" charset="0"/>
                            </a:rPr>
                            <m:t>10</m:t>
                          </m:r>
                        </m:e>
                        <m:sup>
                          <m:r>
                            <a:rPr kumimoji="1" lang="en-US" altLang="ja-JP" b="0" i="1">
                              <a:latin typeface="Cambria Math" panose="02040503050406030204" pitchFamily="18" charset="0"/>
                              <a:ea typeface="Cambria Math" panose="02040503050406030204" pitchFamily="18" charset="0"/>
                            </a:rPr>
                            <m:t>7</m:t>
                          </m:r>
                        </m:sup>
                      </m:sSup>
                      <m:r>
                        <a:rPr kumimoji="1" lang="en-US" altLang="ja-JP" b="0" i="1">
                          <a:latin typeface="Cambria Math" panose="02040503050406030204" pitchFamily="18" charset="0"/>
                        </a:rPr>
                        <m:t> </m:t>
                      </m:r>
                      <m:sSup>
                        <m:sSupPr>
                          <m:ctrlPr>
                            <a:rPr kumimoji="1" lang="en-US" altLang="ja-JP" b="0" i="1">
                              <a:latin typeface="Cambria Math" panose="02040503050406030204" pitchFamily="18" charset="0"/>
                            </a:rPr>
                          </m:ctrlPr>
                        </m:sSupPr>
                        <m:e>
                          <m:r>
                            <a:rPr kumimoji="1" lang="en-US" altLang="ja-JP" b="0" i="1">
                              <a:latin typeface="Cambria Math" panose="02040503050406030204" pitchFamily="18" charset="0"/>
                            </a:rPr>
                            <m:t>𝑟</m:t>
                          </m:r>
                        </m:e>
                        <m:sup>
                          <m:r>
                            <a:rPr kumimoji="1" lang="en-US" altLang="ja-JP" b="0" i="1">
                              <a:latin typeface="Cambria Math" panose="02040503050406030204" pitchFamily="18" charset="0"/>
                            </a:rPr>
                            <m:t>−3.221</m:t>
                          </m:r>
                        </m:sup>
                      </m:sSup>
                    </m:oMath>
                  </m:oMathPara>
                </a14:m>
                <a:endParaRPr lang="ja-JP" altLang="en-US"/>
              </a:p>
            </p:txBody>
          </p:sp>
        </mc:Choice>
        <mc:Fallback xmlns="">
          <p:sp>
            <p:nvSpPr>
              <p:cNvPr id="8" name="テキスト ボックス 7">
                <a:extLst>
                  <a:ext uri="{FF2B5EF4-FFF2-40B4-BE49-F238E27FC236}">
                    <a16:creationId xmlns:a16="http://schemas.microsoft.com/office/drawing/2014/main" id="{FEA6CE81-6A9E-6C87-73BD-2510680E77F3}"/>
                  </a:ext>
                </a:extLst>
              </p:cNvPr>
              <p:cNvSpPr txBox="1">
                <a:spLocks noRot="1" noChangeAspect="1" noMove="1" noResize="1" noEditPoints="1" noAdjustHandles="1" noChangeArrowheads="1" noChangeShapeType="1" noTextEdit="1"/>
              </p:cNvSpPr>
              <p:nvPr/>
            </p:nvSpPr>
            <p:spPr>
              <a:xfrm>
                <a:off x="5213130" y="2811518"/>
                <a:ext cx="3016470" cy="369332"/>
              </a:xfrm>
              <a:prstGeom prst="rect">
                <a:avLst/>
              </a:prstGeom>
              <a:blipFill>
                <a:blip r:embed="rId3"/>
                <a:stretch>
                  <a:fillRect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68544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38</a:t>
            </a:fld>
            <a:endParaRPr lang="en-US" altLang="ja-JP" dirty="0"/>
          </a:p>
        </p:txBody>
      </p:sp>
      <p:sp>
        <p:nvSpPr>
          <p:cNvPr id="2" name="タイトル 1"/>
          <p:cNvSpPr>
            <a:spLocks noGrp="1"/>
          </p:cNvSpPr>
          <p:nvPr>
            <p:ph type="title"/>
          </p:nvPr>
        </p:nvSpPr>
        <p:spPr/>
        <p:txBody>
          <a:bodyPr>
            <a:normAutofit/>
          </a:bodyPr>
          <a:lstStyle/>
          <a:p>
            <a:r>
              <a:rPr lang="ja-JP" altLang="en-US" dirty="0"/>
              <a:t>アクセスパターンの類型化</a:t>
            </a:r>
          </a:p>
        </p:txBody>
      </p:sp>
      <p:sp>
        <p:nvSpPr>
          <p:cNvPr id="5" name="テキスト ボックス 4">
            <a:extLst>
              <a:ext uri="{FF2B5EF4-FFF2-40B4-BE49-F238E27FC236}">
                <a16:creationId xmlns:a16="http://schemas.microsoft.com/office/drawing/2014/main" id="{1CFE4B45-18FE-5C5F-6A0A-69AE61C07E08}"/>
              </a:ext>
            </a:extLst>
          </p:cNvPr>
          <p:cNvSpPr txBox="1"/>
          <p:nvPr/>
        </p:nvSpPr>
        <p:spPr>
          <a:xfrm>
            <a:off x="5494448" y="6215208"/>
            <a:ext cx="3262432" cy="338554"/>
          </a:xfrm>
          <a:prstGeom prst="rect">
            <a:avLst/>
          </a:prstGeom>
          <a:noFill/>
          <a:ln>
            <a:solidFill>
              <a:schemeClr val="tx1"/>
            </a:solidFill>
          </a:ln>
        </p:spPr>
        <p:txBody>
          <a:bodyPr wrap="none" rtlCol="0">
            <a:spAutoFit/>
          </a:bodyPr>
          <a:lstStyle/>
          <a:p>
            <a:r>
              <a:rPr kumimoji="1" lang="en-US" altLang="ja-JP" sz="1600"/>
              <a:t>※</a:t>
            </a:r>
            <a:r>
              <a:rPr kumimoji="1" lang="ja-JP" altLang="en-US" sz="1600"/>
              <a:t>レジュメとは異なる方法を採用</a:t>
            </a:r>
          </a:p>
        </p:txBody>
      </p:sp>
      <p:sp>
        <p:nvSpPr>
          <p:cNvPr id="6" name="テキスト ボックス 5">
            <a:extLst>
              <a:ext uri="{FF2B5EF4-FFF2-40B4-BE49-F238E27FC236}">
                <a16:creationId xmlns:a16="http://schemas.microsoft.com/office/drawing/2014/main" id="{67ED6C76-1DBF-939B-1260-636FA0EA8648}"/>
              </a:ext>
            </a:extLst>
          </p:cNvPr>
          <p:cNvSpPr txBox="1"/>
          <p:nvPr/>
        </p:nvSpPr>
        <p:spPr>
          <a:xfrm>
            <a:off x="612000" y="1198181"/>
            <a:ext cx="7920000" cy="830997"/>
          </a:xfrm>
          <a:prstGeom prst="rect">
            <a:avLst/>
          </a:prstGeom>
          <a:noFill/>
        </p:spPr>
        <p:txBody>
          <a:bodyPr wrap="square" rtlCol="0">
            <a:spAutoFit/>
          </a:bodyPr>
          <a:lstStyle/>
          <a:p>
            <a:r>
              <a:rPr kumimoji="1" lang="ja-JP" altLang="en-US" sz="2400"/>
              <a:t>アクセスグラフにおけるボキャブラリの出現</a:t>
            </a:r>
            <a:r>
              <a:rPr kumimoji="1" lang="en-US" altLang="ja-JP" sz="2400"/>
              <a:t>(0/1)</a:t>
            </a:r>
            <a:r>
              <a:rPr kumimoji="1" lang="ja-JP" altLang="en-US" sz="2400"/>
              <a:t>ベクトル上位</a:t>
            </a:r>
            <a:r>
              <a:rPr kumimoji="1" lang="en-US" altLang="ja-JP" sz="2400"/>
              <a:t>50</a:t>
            </a:r>
            <a:r>
              <a:rPr kumimoji="1" lang="ja-JP" altLang="en-US" sz="2400"/>
              <a:t>パターン</a:t>
            </a:r>
            <a:r>
              <a:rPr kumimoji="1" lang="en-US" altLang="ja-JP" sz="2400"/>
              <a:t>(99%)</a:t>
            </a:r>
            <a:r>
              <a:rPr kumimoji="1" lang="ja-JP" altLang="en-US" sz="2400"/>
              <a:t>をクラスタリング</a:t>
            </a:r>
          </a:p>
        </p:txBody>
      </p:sp>
      <p:pic>
        <p:nvPicPr>
          <p:cNvPr id="7" name="図 6">
            <a:extLst>
              <a:ext uri="{FF2B5EF4-FFF2-40B4-BE49-F238E27FC236}">
                <a16:creationId xmlns:a16="http://schemas.microsoft.com/office/drawing/2014/main" id="{35EB6E4A-1F00-759F-983C-EA044032F774}"/>
              </a:ext>
            </a:extLst>
          </p:cNvPr>
          <p:cNvPicPr>
            <a:picLocks noChangeAspect="1"/>
          </p:cNvPicPr>
          <p:nvPr/>
        </p:nvPicPr>
        <p:blipFill>
          <a:blip r:embed="rId2"/>
          <a:stretch>
            <a:fillRect/>
          </a:stretch>
        </p:blipFill>
        <p:spPr>
          <a:xfrm>
            <a:off x="735724" y="1952588"/>
            <a:ext cx="5767552" cy="4111440"/>
          </a:xfrm>
          <a:prstGeom prst="rect">
            <a:avLst/>
          </a:prstGeom>
        </p:spPr>
      </p:pic>
      <p:sp>
        <p:nvSpPr>
          <p:cNvPr id="8" name="テキスト ボックス 7">
            <a:extLst>
              <a:ext uri="{FF2B5EF4-FFF2-40B4-BE49-F238E27FC236}">
                <a16:creationId xmlns:a16="http://schemas.microsoft.com/office/drawing/2014/main" id="{2287DB7E-E195-50C1-497E-A30D7BC07315}"/>
              </a:ext>
            </a:extLst>
          </p:cNvPr>
          <p:cNvSpPr txBox="1"/>
          <p:nvPr/>
        </p:nvSpPr>
        <p:spPr>
          <a:xfrm>
            <a:off x="6503276" y="5267268"/>
            <a:ext cx="2319866"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1600"/>
              <a:t>ウォード法</a:t>
            </a:r>
            <a:endParaRPr kumimoji="1" lang="en-US" altLang="ja-JP" sz="1600"/>
          </a:p>
          <a:p>
            <a:pPr marL="285750" indent="-285750">
              <a:buFont typeface="Arial" panose="020B0604020202020204" pitchFamily="34" charset="0"/>
              <a:buChar char="•"/>
            </a:pPr>
            <a:r>
              <a:rPr lang="en-US" altLang="ja-JP" sz="1600"/>
              <a:t>Jaccard</a:t>
            </a:r>
            <a:r>
              <a:rPr lang="ja-JP" altLang="en-US" sz="1600"/>
              <a:t>非類似度</a:t>
            </a:r>
            <a:endParaRPr lang="en-US" altLang="ja-JP" sz="1600"/>
          </a:p>
          <a:p>
            <a:pPr marL="285750" indent="-285750">
              <a:buFont typeface="Arial" panose="020B0604020202020204" pitchFamily="34" charset="0"/>
              <a:buChar char="•"/>
            </a:pPr>
            <a:r>
              <a:rPr kumimoji="1" lang="ja-JP" altLang="en-US" sz="1600"/>
              <a:t>ラベルは出現数順位</a:t>
            </a:r>
          </a:p>
        </p:txBody>
      </p:sp>
      <p:cxnSp>
        <p:nvCxnSpPr>
          <p:cNvPr id="9" name="直線コネクタ 8">
            <a:extLst>
              <a:ext uri="{FF2B5EF4-FFF2-40B4-BE49-F238E27FC236}">
                <a16:creationId xmlns:a16="http://schemas.microsoft.com/office/drawing/2014/main" id="{06778AB8-D0D6-16D2-9DDA-EE455A326CF7}"/>
              </a:ext>
            </a:extLst>
          </p:cNvPr>
          <p:cNvCxnSpPr/>
          <p:nvPr/>
        </p:nvCxnSpPr>
        <p:spPr>
          <a:xfrm>
            <a:off x="794701" y="3153103"/>
            <a:ext cx="751489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2A0F6737-16D3-29C6-CD1F-553601444313}"/>
              </a:ext>
            </a:extLst>
          </p:cNvPr>
          <p:cNvSpPr txBox="1"/>
          <p:nvPr/>
        </p:nvSpPr>
        <p:spPr>
          <a:xfrm>
            <a:off x="6427665" y="2321920"/>
            <a:ext cx="2104335" cy="830997"/>
          </a:xfrm>
          <a:prstGeom prst="rect">
            <a:avLst/>
          </a:prstGeom>
          <a:noFill/>
        </p:spPr>
        <p:txBody>
          <a:bodyPr wrap="square" rtlCol="0">
            <a:spAutoFit/>
          </a:bodyPr>
          <a:lstStyle/>
          <a:p>
            <a:r>
              <a:rPr kumimoji="1" lang="en-US" altLang="ja-JP" sz="1600"/>
              <a:t>4</a:t>
            </a:r>
            <a:r>
              <a:rPr kumimoji="1" lang="ja-JP" altLang="en-US" sz="1600"/>
              <a:t>クラス階層におけるマジョリティのパターンを確認</a:t>
            </a:r>
          </a:p>
        </p:txBody>
      </p:sp>
      <p:sp>
        <p:nvSpPr>
          <p:cNvPr id="11" name="円/楕円 10">
            <a:extLst>
              <a:ext uri="{FF2B5EF4-FFF2-40B4-BE49-F238E27FC236}">
                <a16:creationId xmlns:a16="http://schemas.microsoft.com/office/drawing/2014/main" id="{8BC4223A-2731-3499-9F3A-EAF7DEB36E27}"/>
              </a:ext>
            </a:extLst>
          </p:cNvPr>
          <p:cNvSpPr/>
          <p:nvPr/>
        </p:nvSpPr>
        <p:spPr>
          <a:xfrm>
            <a:off x="777764" y="5936302"/>
            <a:ext cx="126125" cy="125683"/>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28E6FA2D-DD19-5C50-0191-A7FAD8441476}"/>
              </a:ext>
            </a:extLst>
          </p:cNvPr>
          <p:cNvSpPr/>
          <p:nvPr/>
        </p:nvSpPr>
        <p:spPr>
          <a:xfrm>
            <a:off x="3276012" y="5935138"/>
            <a:ext cx="126125" cy="125683"/>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578B9111-525B-BC05-89AD-A56C16D89BD4}"/>
              </a:ext>
            </a:extLst>
          </p:cNvPr>
          <p:cNvSpPr/>
          <p:nvPr/>
        </p:nvSpPr>
        <p:spPr>
          <a:xfrm>
            <a:off x="3716282" y="5935136"/>
            <a:ext cx="126125" cy="125683"/>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32ADCEEB-EB3D-BDEE-DFC0-BC530106A461}"/>
              </a:ext>
            </a:extLst>
          </p:cNvPr>
          <p:cNvSpPr/>
          <p:nvPr/>
        </p:nvSpPr>
        <p:spPr>
          <a:xfrm>
            <a:off x="5748284" y="5926668"/>
            <a:ext cx="126125" cy="125683"/>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0723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タイムライン&#10;&#10;自動的に生成された説明">
            <a:extLst>
              <a:ext uri="{FF2B5EF4-FFF2-40B4-BE49-F238E27FC236}">
                <a16:creationId xmlns:a16="http://schemas.microsoft.com/office/drawing/2014/main" id="{25240007-72D0-A1F7-2689-6A2AC138E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445" y="3313433"/>
            <a:ext cx="1914102" cy="2171699"/>
          </a:xfrm>
          <a:prstGeom prst="rect">
            <a:avLst/>
          </a:prstGeom>
        </p:spPr>
      </p:pic>
      <p:pic>
        <p:nvPicPr>
          <p:cNvPr id="9" name="図 8">
            <a:extLst>
              <a:ext uri="{FF2B5EF4-FFF2-40B4-BE49-F238E27FC236}">
                <a16:creationId xmlns:a16="http://schemas.microsoft.com/office/drawing/2014/main" id="{624106B5-938F-F35B-D210-405B4C658EE2}"/>
              </a:ext>
            </a:extLst>
          </p:cNvPr>
          <p:cNvPicPr>
            <a:picLocks noChangeAspect="1"/>
          </p:cNvPicPr>
          <p:nvPr/>
        </p:nvPicPr>
        <p:blipFill>
          <a:blip r:embed="rId3"/>
          <a:stretch>
            <a:fillRect/>
          </a:stretch>
        </p:blipFill>
        <p:spPr>
          <a:xfrm>
            <a:off x="1038964" y="3282809"/>
            <a:ext cx="2711450" cy="532430"/>
          </a:xfrm>
          <a:prstGeom prst="rect">
            <a:avLst/>
          </a:prstGeom>
        </p:spPr>
      </p:pic>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39</a:t>
            </a:fld>
            <a:endParaRPr lang="en-US" altLang="ja-JP" dirty="0"/>
          </a:p>
        </p:txBody>
      </p:sp>
      <p:sp>
        <p:nvSpPr>
          <p:cNvPr id="2" name="タイトル 1"/>
          <p:cNvSpPr>
            <a:spLocks noGrp="1"/>
          </p:cNvSpPr>
          <p:nvPr>
            <p:ph type="title"/>
          </p:nvPr>
        </p:nvSpPr>
        <p:spPr/>
        <p:txBody>
          <a:bodyPr>
            <a:normAutofit/>
          </a:bodyPr>
          <a:lstStyle/>
          <a:p>
            <a:r>
              <a:rPr lang="ja-JP" altLang="en-US" dirty="0"/>
              <a:t>アクセスパターンの類型化</a:t>
            </a:r>
          </a:p>
        </p:txBody>
      </p:sp>
      <p:sp>
        <p:nvSpPr>
          <p:cNvPr id="6" name="テキスト ボックス 5">
            <a:extLst>
              <a:ext uri="{FF2B5EF4-FFF2-40B4-BE49-F238E27FC236}">
                <a16:creationId xmlns:a16="http://schemas.microsoft.com/office/drawing/2014/main" id="{67ED6C76-1DBF-939B-1260-636FA0EA8648}"/>
              </a:ext>
            </a:extLst>
          </p:cNvPr>
          <p:cNvSpPr txBox="1"/>
          <p:nvPr/>
        </p:nvSpPr>
        <p:spPr>
          <a:xfrm>
            <a:off x="612000" y="1198181"/>
            <a:ext cx="7920000" cy="461665"/>
          </a:xfrm>
          <a:prstGeom prst="rect">
            <a:avLst/>
          </a:prstGeom>
          <a:noFill/>
        </p:spPr>
        <p:txBody>
          <a:bodyPr wrap="square" rtlCol="0">
            <a:spAutoFit/>
          </a:bodyPr>
          <a:lstStyle/>
          <a:p>
            <a:r>
              <a:rPr kumimoji="1" lang="en-US" altLang="ja-JP" sz="2400"/>
              <a:t>4</a:t>
            </a:r>
            <a:r>
              <a:rPr kumimoji="1" lang="ja-JP" altLang="en-US" sz="2400"/>
              <a:t>クラス階層のマジョリティの出現ボキャブラリ</a:t>
            </a:r>
            <a:r>
              <a:rPr kumimoji="1" lang="en-US" altLang="ja-JP" sz="2400"/>
              <a:t>/</a:t>
            </a:r>
            <a:r>
              <a:rPr kumimoji="1" lang="ja-JP" altLang="en-US" sz="2400"/>
              <a:t>グラフ</a:t>
            </a:r>
          </a:p>
        </p:txBody>
      </p:sp>
      <p:sp>
        <p:nvSpPr>
          <p:cNvPr id="3" name="テキスト ボックス 2">
            <a:extLst>
              <a:ext uri="{FF2B5EF4-FFF2-40B4-BE49-F238E27FC236}">
                <a16:creationId xmlns:a16="http://schemas.microsoft.com/office/drawing/2014/main" id="{E6A0FB01-1674-6C18-4D7F-559562905A04}"/>
              </a:ext>
            </a:extLst>
          </p:cNvPr>
          <p:cNvSpPr txBox="1"/>
          <p:nvPr/>
        </p:nvSpPr>
        <p:spPr>
          <a:xfrm>
            <a:off x="5885122" y="6479749"/>
            <a:ext cx="2646878" cy="338554"/>
          </a:xfrm>
          <a:prstGeom prst="rect">
            <a:avLst/>
          </a:prstGeom>
          <a:noFill/>
          <a:ln>
            <a:solidFill>
              <a:schemeClr val="tx1"/>
            </a:solidFill>
          </a:ln>
        </p:spPr>
        <p:txBody>
          <a:bodyPr wrap="none" rtlCol="0">
            <a:spAutoFit/>
          </a:bodyPr>
          <a:lstStyle/>
          <a:p>
            <a:r>
              <a:rPr kumimoji="1" lang="en-US" altLang="ja-JP" sz="1600"/>
              <a:t>※</a:t>
            </a:r>
            <a:r>
              <a:rPr kumimoji="1" lang="ja-JP" altLang="en-US" sz="1600"/>
              <a:t>レジュメでは考察に記載</a:t>
            </a:r>
          </a:p>
        </p:txBody>
      </p:sp>
      <p:graphicFrame>
        <p:nvGraphicFramePr>
          <p:cNvPr id="5" name="表 4">
            <a:extLst>
              <a:ext uri="{FF2B5EF4-FFF2-40B4-BE49-F238E27FC236}">
                <a16:creationId xmlns:a16="http://schemas.microsoft.com/office/drawing/2014/main" id="{EA21F193-14F5-E676-22A8-81EB63BD149D}"/>
              </a:ext>
            </a:extLst>
          </p:cNvPr>
          <p:cNvGraphicFramePr>
            <a:graphicFrameLocks noGrp="1"/>
          </p:cNvGraphicFramePr>
          <p:nvPr>
            <p:extLst>
              <p:ext uri="{D42A27DB-BD31-4B8C-83A1-F6EECF244321}">
                <p14:modId xmlns:p14="http://schemas.microsoft.com/office/powerpoint/2010/main" val="636571596"/>
              </p:ext>
            </p:extLst>
          </p:nvPr>
        </p:nvGraphicFramePr>
        <p:xfrm>
          <a:off x="685800" y="1613485"/>
          <a:ext cx="7772400" cy="1630680"/>
        </p:xfrm>
        <a:graphic>
          <a:graphicData uri="http://schemas.openxmlformats.org/drawingml/2006/table">
            <a:tbl>
              <a:tblPr firstRow="1" bandRow="1">
                <a:tableStyleId>{5C22544A-7EE6-4342-B048-85BDC9FD1C3A}</a:tableStyleId>
              </a:tblPr>
              <a:tblGrid>
                <a:gridCol w="1227667">
                  <a:extLst>
                    <a:ext uri="{9D8B030D-6E8A-4147-A177-3AD203B41FA5}">
                      <a16:colId xmlns:a16="http://schemas.microsoft.com/office/drawing/2014/main" val="2660263910"/>
                    </a:ext>
                  </a:extLst>
                </a:gridCol>
                <a:gridCol w="6544733">
                  <a:extLst>
                    <a:ext uri="{9D8B030D-6E8A-4147-A177-3AD203B41FA5}">
                      <a16:colId xmlns:a16="http://schemas.microsoft.com/office/drawing/2014/main" val="143267729"/>
                    </a:ext>
                  </a:extLst>
                </a:gridCol>
              </a:tblGrid>
              <a:tr h="223782">
                <a:tc>
                  <a:txBody>
                    <a:bodyPr/>
                    <a:lstStyle/>
                    <a:p>
                      <a:r>
                        <a:rPr kumimoji="1" lang="ja-JP" altLang="en-US" sz="1100">
                          <a:solidFill>
                            <a:schemeClr val="tx1"/>
                          </a:solidFill>
                        </a:rPr>
                        <a:t>出現数順位</a:t>
                      </a:r>
                      <a:r>
                        <a:rPr kumimoji="1" lang="en-US" altLang="ja-JP" sz="1100">
                          <a:solidFill>
                            <a:schemeClr val="tx1"/>
                          </a:solidFill>
                        </a:rPr>
                        <a:t>(ID)</a:t>
                      </a:r>
                      <a:endParaRPr kumimoji="1" lang="ja-JP" altLang="en-US" sz="1100">
                        <a:solidFill>
                          <a:schemeClr val="tx1"/>
                        </a:solidFill>
                      </a:endParaRPr>
                    </a:p>
                  </a:txBody>
                  <a:tcPr/>
                </a:tc>
                <a:tc>
                  <a:txBody>
                    <a:bodyPr/>
                    <a:lstStyle/>
                    <a:p>
                      <a:r>
                        <a:rPr kumimoji="1" lang="ja-JP" altLang="en-US" sz="1100">
                          <a:solidFill>
                            <a:schemeClr val="tx1"/>
                          </a:solidFill>
                        </a:rPr>
                        <a:t>出現ボキャブラリ</a:t>
                      </a:r>
                    </a:p>
                  </a:txBody>
                  <a:tcPr/>
                </a:tc>
                <a:extLst>
                  <a:ext uri="{0D108BD9-81ED-4DB2-BD59-A6C34878D82A}">
                    <a16:rowId xmlns:a16="http://schemas.microsoft.com/office/drawing/2014/main" val="3190889217"/>
                  </a:ext>
                </a:extLst>
              </a:tr>
              <a:tr h="235635">
                <a:tc>
                  <a:txBody>
                    <a:bodyPr/>
                    <a:lstStyle/>
                    <a:p>
                      <a:r>
                        <a:rPr kumimoji="1" lang="en-US" altLang="ja-JP" sz="1100"/>
                        <a:t>(1)</a:t>
                      </a:r>
                      <a:endParaRPr kumimoji="1" lang="ja-JP" altLang="en-US" sz="1100"/>
                    </a:p>
                  </a:txBody>
                  <a:tcPr/>
                </a:tc>
                <a:tc>
                  <a:txBody>
                    <a:bodyPr/>
                    <a:lstStyle/>
                    <a:p>
                      <a:r>
                        <a:rPr kumimoji="1" lang="en" altLang="ja-JP" sz="1100"/>
                        <a:t>voc["ci:*,confirm,detail"]</a:t>
                      </a:r>
                      <a:endParaRPr kumimoji="1" lang="ja-JP" altLang="en-US" sz="1100"/>
                    </a:p>
                  </a:txBody>
                  <a:tcPr/>
                </a:tc>
                <a:extLst>
                  <a:ext uri="{0D108BD9-81ED-4DB2-BD59-A6C34878D82A}">
                    <a16:rowId xmlns:a16="http://schemas.microsoft.com/office/drawing/2014/main" val="581060123"/>
                  </a:ext>
                </a:extLst>
              </a:tr>
              <a:tr h="370840">
                <a:tc>
                  <a:txBody>
                    <a:bodyPr/>
                    <a:lstStyle/>
                    <a:p>
                      <a:r>
                        <a:rPr kumimoji="1" lang="en-US" altLang="ja-JP" sz="1100"/>
                        <a:t>(7)</a:t>
                      </a:r>
                      <a:endParaRPr kumimoji="1" lang="ja-JP" altLang="en-US" sz="1100"/>
                    </a:p>
                  </a:txBody>
                  <a:tcPr/>
                </a:tc>
                <a:tc>
                  <a:txBody>
                    <a:bodyPr/>
                    <a:lstStyle/>
                    <a:p>
                      <a:r>
                        <a:rPr kumimoji="1" lang="en" altLang="ja-JP" sz="1100"/>
                        <a:t>voc["ci:*,confirm,detail"], voc["ci:*,explore,all"], voc["ci:*,search,articles"], voc["ci:*,view,top"]</a:t>
                      </a:r>
                    </a:p>
                  </a:txBody>
                  <a:tcPr/>
                </a:tc>
                <a:extLst>
                  <a:ext uri="{0D108BD9-81ED-4DB2-BD59-A6C34878D82A}">
                    <a16:rowId xmlns:a16="http://schemas.microsoft.com/office/drawing/2014/main" val="1164179494"/>
                  </a:ext>
                </a:extLst>
              </a:tr>
              <a:tr h="244102">
                <a:tc>
                  <a:txBody>
                    <a:bodyPr/>
                    <a:lstStyle/>
                    <a:p>
                      <a:r>
                        <a:rPr kumimoji="1" lang="en-US" altLang="ja-JP" sz="1100"/>
                        <a:t>(2)</a:t>
                      </a:r>
                      <a:endParaRPr kumimoji="1" lang="ja-JP" altLang="en-US" sz="1100"/>
                    </a:p>
                  </a:txBody>
                  <a:tcPr/>
                </a:tc>
                <a:tc>
                  <a:txBody>
                    <a:bodyPr/>
                    <a:lstStyle/>
                    <a:p>
                      <a:r>
                        <a:rPr kumimoji="1" lang="en" altLang="ja-JP" sz="1100"/>
                        <a:t>voc["ci:*,confirm,detail"], voc["ci:*,explore,all"]</a:t>
                      </a:r>
                    </a:p>
                  </a:txBody>
                  <a:tcPr/>
                </a:tc>
                <a:extLst>
                  <a:ext uri="{0D108BD9-81ED-4DB2-BD59-A6C34878D82A}">
                    <a16:rowId xmlns:a16="http://schemas.microsoft.com/office/drawing/2014/main" val="1624174768"/>
                  </a:ext>
                </a:extLst>
              </a:tr>
              <a:tr h="370840">
                <a:tc>
                  <a:txBody>
                    <a:bodyPr/>
                    <a:lstStyle/>
                    <a:p>
                      <a:r>
                        <a:rPr kumimoji="1" lang="en-US" altLang="ja-JP" sz="1100"/>
                        <a:t>(17)</a:t>
                      </a:r>
                      <a:endParaRPr kumimoji="1" lang="ja-JP" altLang="en-US" sz="1100"/>
                    </a:p>
                  </a:txBody>
                  <a:tcPr/>
                </a:tc>
                <a:tc>
                  <a:txBody>
                    <a:bodyPr/>
                    <a:lstStyle/>
                    <a:p>
                      <a:r>
                        <a:rPr kumimoji="1" lang="en" altLang="ja-JP" sz="1100"/>
                        <a:t>voc["ci:*,confirm,detail"], voc["ci:*,explore,all"], voc["ci:*,search,books"], voc["ci:*,view,top"]</a:t>
                      </a:r>
                    </a:p>
                  </a:txBody>
                  <a:tcPr/>
                </a:tc>
                <a:extLst>
                  <a:ext uri="{0D108BD9-81ED-4DB2-BD59-A6C34878D82A}">
                    <a16:rowId xmlns:a16="http://schemas.microsoft.com/office/drawing/2014/main" val="3566868874"/>
                  </a:ext>
                </a:extLst>
              </a:tr>
            </a:tbl>
          </a:graphicData>
        </a:graphic>
      </p:graphicFrame>
      <p:sp>
        <p:nvSpPr>
          <p:cNvPr id="8" name="テキスト ボックス 7">
            <a:extLst>
              <a:ext uri="{FF2B5EF4-FFF2-40B4-BE49-F238E27FC236}">
                <a16:creationId xmlns:a16="http://schemas.microsoft.com/office/drawing/2014/main" id="{E2D92F5D-92E0-701E-3FCC-1025FA152BF9}"/>
              </a:ext>
            </a:extLst>
          </p:cNvPr>
          <p:cNvSpPr txBox="1"/>
          <p:nvPr/>
        </p:nvSpPr>
        <p:spPr>
          <a:xfrm>
            <a:off x="612000" y="3319819"/>
            <a:ext cx="453970" cy="307777"/>
          </a:xfrm>
          <a:prstGeom prst="rect">
            <a:avLst/>
          </a:prstGeom>
          <a:noFill/>
        </p:spPr>
        <p:txBody>
          <a:bodyPr wrap="none" rtlCol="0">
            <a:spAutoFit/>
          </a:bodyPr>
          <a:lstStyle/>
          <a:p>
            <a:r>
              <a:rPr kumimoji="1" lang="en-US" altLang="ja-JP" sz="1400"/>
              <a:t>(1)</a:t>
            </a:r>
            <a:endParaRPr kumimoji="1" lang="ja-JP" altLang="en-US" sz="1400"/>
          </a:p>
        </p:txBody>
      </p:sp>
      <p:sp>
        <p:nvSpPr>
          <p:cNvPr id="10" name="テキスト ボックス 9">
            <a:extLst>
              <a:ext uri="{FF2B5EF4-FFF2-40B4-BE49-F238E27FC236}">
                <a16:creationId xmlns:a16="http://schemas.microsoft.com/office/drawing/2014/main" id="{C57482D4-1F85-D9A8-341E-976FD4193F7B}"/>
              </a:ext>
            </a:extLst>
          </p:cNvPr>
          <p:cNvSpPr txBox="1"/>
          <p:nvPr/>
        </p:nvSpPr>
        <p:spPr>
          <a:xfrm>
            <a:off x="3897734" y="3317698"/>
            <a:ext cx="453970" cy="307777"/>
          </a:xfrm>
          <a:prstGeom prst="rect">
            <a:avLst/>
          </a:prstGeom>
          <a:noFill/>
        </p:spPr>
        <p:txBody>
          <a:bodyPr wrap="none" rtlCol="0">
            <a:spAutoFit/>
          </a:bodyPr>
          <a:lstStyle/>
          <a:p>
            <a:r>
              <a:rPr kumimoji="1" lang="en-US" altLang="ja-JP" sz="1400"/>
              <a:t>(7)</a:t>
            </a:r>
            <a:endParaRPr kumimoji="1" lang="ja-JP" altLang="en-US" sz="1400"/>
          </a:p>
        </p:txBody>
      </p:sp>
      <p:sp>
        <p:nvSpPr>
          <p:cNvPr id="15" name="テキスト ボックス 14">
            <a:extLst>
              <a:ext uri="{FF2B5EF4-FFF2-40B4-BE49-F238E27FC236}">
                <a16:creationId xmlns:a16="http://schemas.microsoft.com/office/drawing/2014/main" id="{247232D1-0D9A-B767-1447-9BDEB111F296}"/>
              </a:ext>
            </a:extLst>
          </p:cNvPr>
          <p:cNvSpPr txBox="1"/>
          <p:nvPr/>
        </p:nvSpPr>
        <p:spPr>
          <a:xfrm>
            <a:off x="5393411" y="3477353"/>
            <a:ext cx="805439" cy="1569660"/>
          </a:xfrm>
          <a:prstGeom prst="rect">
            <a:avLst/>
          </a:prstGeom>
          <a:noFill/>
        </p:spPr>
        <p:txBody>
          <a:bodyPr wrap="square" rtlCol="0">
            <a:spAutoFit/>
          </a:bodyPr>
          <a:lstStyle/>
          <a:p>
            <a:r>
              <a:rPr kumimoji="1" lang="en-US" altLang="ja-JP" sz="1200"/>
              <a:t>search</a:t>
            </a:r>
            <a:r>
              <a:rPr kumimoji="1" lang="ja-JP" altLang="en-US" sz="1200"/>
              <a:t>が多量に発生</a:t>
            </a:r>
            <a:r>
              <a:rPr kumimoji="1" lang="en-US" altLang="ja-JP" sz="1200"/>
              <a:t> &lt;- </a:t>
            </a:r>
            <a:r>
              <a:rPr kumimoji="1" lang="ja-JP" altLang="en-US" sz="1200"/>
              <a:t>検索結果の各</a:t>
            </a:r>
            <a:r>
              <a:rPr lang="ja-JP" altLang="en-US" sz="1200"/>
              <a:t>ページに根気よくアクセス</a:t>
            </a:r>
            <a:endParaRPr kumimoji="1" lang="ja-JP" altLang="en-US" sz="1200"/>
          </a:p>
        </p:txBody>
      </p:sp>
      <p:pic>
        <p:nvPicPr>
          <p:cNvPr id="16" name="図 15">
            <a:extLst>
              <a:ext uri="{FF2B5EF4-FFF2-40B4-BE49-F238E27FC236}">
                <a16:creationId xmlns:a16="http://schemas.microsoft.com/office/drawing/2014/main" id="{E6DF7172-6492-784A-93AE-314DD814187E}"/>
              </a:ext>
            </a:extLst>
          </p:cNvPr>
          <p:cNvPicPr>
            <a:picLocks noChangeAspect="1"/>
          </p:cNvPicPr>
          <p:nvPr/>
        </p:nvPicPr>
        <p:blipFill>
          <a:blip r:embed="rId4"/>
          <a:stretch>
            <a:fillRect/>
          </a:stretch>
        </p:blipFill>
        <p:spPr>
          <a:xfrm>
            <a:off x="999059" y="4276724"/>
            <a:ext cx="1100667" cy="899325"/>
          </a:xfrm>
          <a:prstGeom prst="rect">
            <a:avLst/>
          </a:prstGeom>
        </p:spPr>
      </p:pic>
      <p:sp>
        <p:nvSpPr>
          <p:cNvPr id="17" name="テキスト ボックス 16">
            <a:extLst>
              <a:ext uri="{FF2B5EF4-FFF2-40B4-BE49-F238E27FC236}">
                <a16:creationId xmlns:a16="http://schemas.microsoft.com/office/drawing/2014/main" id="{55FAB5E9-1F3A-EE0B-CDA5-3461D13A122C}"/>
              </a:ext>
            </a:extLst>
          </p:cNvPr>
          <p:cNvSpPr txBox="1"/>
          <p:nvPr/>
        </p:nvSpPr>
        <p:spPr>
          <a:xfrm>
            <a:off x="584994" y="4122836"/>
            <a:ext cx="453970" cy="307777"/>
          </a:xfrm>
          <a:prstGeom prst="rect">
            <a:avLst/>
          </a:prstGeom>
          <a:noFill/>
        </p:spPr>
        <p:txBody>
          <a:bodyPr wrap="none" rtlCol="0">
            <a:spAutoFit/>
          </a:bodyPr>
          <a:lstStyle/>
          <a:p>
            <a:r>
              <a:rPr kumimoji="1" lang="en-US" altLang="ja-JP" sz="1400"/>
              <a:t>(2)</a:t>
            </a:r>
            <a:endParaRPr kumimoji="1" lang="ja-JP" altLang="en-US" sz="1400"/>
          </a:p>
        </p:txBody>
      </p:sp>
      <p:sp>
        <p:nvSpPr>
          <p:cNvPr id="18" name="テキスト ボックス 17">
            <a:extLst>
              <a:ext uri="{FF2B5EF4-FFF2-40B4-BE49-F238E27FC236}">
                <a16:creationId xmlns:a16="http://schemas.microsoft.com/office/drawing/2014/main" id="{DFC4CDA6-0A74-AB1C-DC90-73CBA6612139}"/>
              </a:ext>
            </a:extLst>
          </p:cNvPr>
          <p:cNvSpPr txBox="1"/>
          <p:nvPr/>
        </p:nvSpPr>
        <p:spPr>
          <a:xfrm>
            <a:off x="1017193" y="5216099"/>
            <a:ext cx="2825464" cy="461665"/>
          </a:xfrm>
          <a:prstGeom prst="rect">
            <a:avLst/>
          </a:prstGeom>
          <a:noFill/>
        </p:spPr>
        <p:txBody>
          <a:bodyPr wrap="square" rtlCol="0">
            <a:spAutoFit/>
          </a:bodyPr>
          <a:lstStyle/>
          <a:p>
            <a:r>
              <a:rPr kumimoji="1" lang="ja-JP" altLang="en-US" sz="1200"/>
              <a:t>連鎖はあるものの</a:t>
            </a:r>
            <a:r>
              <a:rPr kumimoji="1" lang="en-US" altLang="ja-JP" sz="1200"/>
              <a:t>(7)</a:t>
            </a:r>
            <a:r>
              <a:rPr kumimoji="1" lang="ja-JP" altLang="en-US" sz="1200"/>
              <a:t>、</a:t>
            </a:r>
            <a:r>
              <a:rPr kumimoji="1" lang="en-US" altLang="ja-JP" sz="1200"/>
              <a:t>(17)</a:t>
            </a:r>
            <a:r>
              <a:rPr kumimoji="1" lang="ja-JP" altLang="en-US" sz="1200"/>
              <a:t>に比べると浅い、ループも見られる</a:t>
            </a:r>
          </a:p>
        </p:txBody>
      </p:sp>
      <p:pic>
        <p:nvPicPr>
          <p:cNvPr id="19" name="図 18">
            <a:extLst>
              <a:ext uri="{FF2B5EF4-FFF2-40B4-BE49-F238E27FC236}">
                <a16:creationId xmlns:a16="http://schemas.microsoft.com/office/drawing/2014/main" id="{3E6B9BB0-4754-D2F8-05E6-351F0C573D89}"/>
              </a:ext>
            </a:extLst>
          </p:cNvPr>
          <p:cNvPicPr>
            <a:picLocks noChangeAspect="1"/>
          </p:cNvPicPr>
          <p:nvPr/>
        </p:nvPicPr>
        <p:blipFill>
          <a:blip r:embed="rId5"/>
          <a:stretch>
            <a:fillRect/>
          </a:stretch>
        </p:blipFill>
        <p:spPr>
          <a:xfrm>
            <a:off x="2265221" y="4276724"/>
            <a:ext cx="1485424" cy="935698"/>
          </a:xfrm>
          <a:prstGeom prst="rect">
            <a:avLst/>
          </a:prstGeom>
        </p:spPr>
      </p:pic>
      <p:pic>
        <p:nvPicPr>
          <p:cNvPr id="20" name="図 19">
            <a:extLst>
              <a:ext uri="{FF2B5EF4-FFF2-40B4-BE49-F238E27FC236}">
                <a16:creationId xmlns:a16="http://schemas.microsoft.com/office/drawing/2014/main" id="{C004E6D8-2D93-5767-8C15-926FA21B962C}"/>
              </a:ext>
            </a:extLst>
          </p:cNvPr>
          <p:cNvPicPr>
            <a:picLocks noChangeAspect="1"/>
          </p:cNvPicPr>
          <p:nvPr/>
        </p:nvPicPr>
        <p:blipFill>
          <a:blip r:embed="rId6"/>
          <a:stretch>
            <a:fillRect/>
          </a:stretch>
        </p:blipFill>
        <p:spPr>
          <a:xfrm>
            <a:off x="7036171" y="3305102"/>
            <a:ext cx="1145453" cy="1630680"/>
          </a:xfrm>
          <a:prstGeom prst="rect">
            <a:avLst/>
          </a:prstGeom>
        </p:spPr>
      </p:pic>
      <p:sp>
        <p:nvSpPr>
          <p:cNvPr id="21" name="テキスト ボックス 20">
            <a:extLst>
              <a:ext uri="{FF2B5EF4-FFF2-40B4-BE49-F238E27FC236}">
                <a16:creationId xmlns:a16="http://schemas.microsoft.com/office/drawing/2014/main" id="{15D74AFA-E0E5-BB38-2C98-54E2744AA55B}"/>
              </a:ext>
            </a:extLst>
          </p:cNvPr>
          <p:cNvSpPr txBox="1"/>
          <p:nvPr/>
        </p:nvSpPr>
        <p:spPr>
          <a:xfrm>
            <a:off x="6707520" y="3308757"/>
            <a:ext cx="566181" cy="307777"/>
          </a:xfrm>
          <a:prstGeom prst="rect">
            <a:avLst/>
          </a:prstGeom>
          <a:noFill/>
        </p:spPr>
        <p:txBody>
          <a:bodyPr wrap="none" rtlCol="0">
            <a:spAutoFit/>
          </a:bodyPr>
          <a:lstStyle/>
          <a:p>
            <a:r>
              <a:rPr kumimoji="1" lang="en-US" altLang="ja-JP" sz="1400"/>
              <a:t>(17)</a:t>
            </a:r>
            <a:endParaRPr kumimoji="1" lang="ja-JP" altLang="en-US" sz="1400"/>
          </a:p>
        </p:txBody>
      </p:sp>
      <p:sp>
        <p:nvSpPr>
          <p:cNvPr id="22" name="テキスト ボックス 21">
            <a:extLst>
              <a:ext uri="{FF2B5EF4-FFF2-40B4-BE49-F238E27FC236}">
                <a16:creationId xmlns:a16="http://schemas.microsoft.com/office/drawing/2014/main" id="{F8B315B4-AD19-5FDF-62C2-953BECFC149F}"/>
              </a:ext>
            </a:extLst>
          </p:cNvPr>
          <p:cNvSpPr txBox="1"/>
          <p:nvPr/>
        </p:nvSpPr>
        <p:spPr>
          <a:xfrm>
            <a:off x="6881207" y="4935782"/>
            <a:ext cx="1576993" cy="461665"/>
          </a:xfrm>
          <a:prstGeom prst="rect">
            <a:avLst/>
          </a:prstGeom>
          <a:noFill/>
        </p:spPr>
        <p:txBody>
          <a:bodyPr wrap="square" rtlCol="0">
            <a:spAutoFit/>
          </a:bodyPr>
          <a:lstStyle/>
          <a:p>
            <a:r>
              <a:rPr kumimoji="1" lang="en-US" altLang="ja-JP" sz="1200"/>
              <a:t>(7)</a:t>
            </a:r>
            <a:r>
              <a:rPr lang="ja-JP" altLang="en-US" sz="1200"/>
              <a:t>と似ているが連鎖が浅い</a:t>
            </a:r>
            <a:endParaRPr kumimoji="1" lang="ja-JP" altLang="en-US" sz="1200"/>
          </a:p>
        </p:txBody>
      </p:sp>
      <p:sp>
        <p:nvSpPr>
          <p:cNvPr id="7" name="テキスト ボックス 6">
            <a:extLst>
              <a:ext uri="{FF2B5EF4-FFF2-40B4-BE49-F238E27FC236}">
                <a16:creationId xmlns:a16="http://schemas.microsoft.com/office/drawing/2014/main" id="{09B2E119-853E-B2FB-017D-4CAECEC32C24}"/>
              </a:ext>
            </a:extLst>
          </p:cNvPr>
          <p:cNvSpPr txBox="1"/>
          <p:nvPr/>
        </p:nvSpPr>
        <p:spPr>
          <a:xfrm>
            <a:off x="615230" y="5778921"/>
            <a:ext cx="7846200" cy="523220"/>
          </a:xfrm>
          <a:prstGeom prst="rect">
            <a:avLst/>
          </a:prstGeom>
          <a:noFill/>
          <a:ln>
            <a:solidFill>
              <a:schemeClr val="tx1"/>
            </a:solidFill>
          </a:ln>
        </p:spPr>
        <p:txBody>
          <a:bodyPr wrap="square" rtlCol="0">
            <a:spAutoFit/>
          </a:bodyPr>
          <a:lstStyle/>
          <a:p>
            <a:r>
              <a:rPr lang="ja-JP" altLang="en-US" sz="1400"/>
              <a:t>同様の類型においてはグラフ形状においても同様になる傾向があるように見受けられる（</a:t>
            </a:r>
            <a:r>
              <a:rPr lang="en-US" altLang="ja-JP" sz="1400"/>
              <a:t>books</a:t>
            </a:r>
            <a:r>
              <a:rPr lang="ja-JP" altLang="en-US" sz="1400"/>
              <a:t>と</a:t>
            </a:r>
            <a:r>
              <a:rPr lang="en-US" altLang="ja-JP" sz="1400"/>
              <a:t>articles</a:t>
            </a:r>
            <a:r>
              <a:rPr lang="ja-JP" altLang="en-US" sz="1400"/>
              <a:t>の検索）が、これを支持する計量的な指標は思いついていない。</a:t>
            </a:r>
            <a:endParaRPr lang="en-US" altLang="ja-JP" sz="1400"/>
          </a:p>
        </p:txBody>
      </p:sp>
    </p:spTree>
    <p:extLst>
      <p:ext uri="{BB962C8B-B14F-4D97-AF65-F5344CB8AC3E}">
        <p14:creationId xmlns:p14="http://schemas.microsoft.com/office/powerpoint/2010/main" val="499027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オープンサイエンスにおける</a:t>
            </a:r>
            <a:r>
              <a:rPr kumimoji="1" lang="en-US" altLang="ja-JP" dirty="0"/>
              <a:t>ICT</a:t>
            </a:r>
            <a:r>
              <a:rPr kumimoji="1" lang="ja-JP" altLang="en-US" dirty="0"/>
              <a:t>基盤</a:t>
            </a:r>
          </a:p>
        </p:txBody>
      </p:sp>
      <p:sp>
        <p:nvSpPr>
          <p:cNvPr id="3" name="スライド番号プレースホルダー 2">
            <a:extLst>
              <a:ext uri="{FF2B5EF4-FFF2-40B4-BE49-F238E27FC236}">
                <a16:creationId xmlns:a16="http://schemas.microsoft.com/office/drawing/2014/main" id="{1664B0FE-54A3-59D5-C9CA-A75AA030840A}"/>
              </a:ext>
            </a:extLst>
          </p:cNvPr>
          <p:cNvSpPr>
            <a:spLocks noGrp="1"/>
          </p:cNvSpPr>
          <p:nvPr>
            <p:ph type="sldNum" sz="quarter" idx="11"/>
          </p:nvPr>
        </p:nvSpPr>
        <p:spPr/>
        <p:txBody>
          <a:bodyPr/>
          <a:lstStyle/>
          <a:p>
            <a:fld id="{F5303645-55C8-487D-9500-6B68EA32379B}" type="slidenum">
              <a:rPr kumimoji="1" lang="ja-JP" altLang="en-US" smtClean="0"/>
              <a:t>4</a:t>
            </a:fld>
            <a:endParaRPr kumimoji="1" lang="ja-JP" altLang="en-US"/>
          </a:p>
        </p:txBody>
      </p:sp>
      <p:pic>
        <p:nvPicPr>
          <p:cNvPr id="7" name="図 6" descr="テキスト, 手紙&#10;&#10;自動的に生成された説明">
            <a:extLst>
              <a:ext uri="{FF2B5EF4-FFF2-40B4-BE49-F238E27FC236}">
                <a16:creationId xmlns:a16="http://schemas.microsoft.com/office/drawing/2014/main" id="{D5E1469C-CB86-2132-9A40-21F0C0B81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385" y="1253358"/>
            <a:ext cx="4377229" cy="5094890"/>
          </a:xfrm>
          <a:prstGeom prst="rect">
            <a:avLst/>
          </a:prstGeom>
        </p:spPr>
      </p:pic>
      <p:sp>
        <p:nvSpPr>
          <p:cNvPr id="4" name="テキスト ボックス 3">
            <a:extLst>
              <a:ext uri="{FF2B5EF4-FFF2-40B4-BE49-F238E27FC236}">
                <a16:creationId xmlns:a16="http://schemas.microsoft.com/office/drawing/2014/main" id="{1AA36F61-5FC0-4F37-5043-9CADC6D3548A}"/>
              </a:ext>
            </a:extLst>
          </p:cNvPr>
          <p:cNvSpPr txBox="1"/>
          <p:nvPr/>
        </p:nvSpPr>
        <p:spPr>
          <a:xfrm>
            <a:off x="2596055" y="4971393"/>
            <a:ext cx="4014952" cy="399394"/>
          </a:xfrm>
          <a:prstGeom prst="rect">
            <a:avLst/>
          </a:prstGeom>
          <a:noFill/>
          <a:ln w="25400">
            <a:solidFill>
              <a:schemeClr val="accent1"/>
            </a:solidFill>
          </a:ln>
        </p:spPr>
        <p:txBody>
          <a:bodyPr wrap="square" rtlCol="0">
            <a:spAutoFit/>
          </a:bodyPr>
          <a:lstStyle/>
          <a:p>
            <a:endParaRPr kumimoji="1" lang="ja-JP" altLang="en-US"/>
          </a:p>
        </p:txBody>
      </p:sp>
    </p:spTree>
    <p:extLst>
      <p:ext uri="{BB962C8B-B14F-4D97-AF65-F5344CB8AC3E}">
        <p14:creationId xmlns:p14="http://schemas.microsoft.com/office/powerpoint/2010/main" val="18154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pPr/>
              <a:t>40</a:t>
            </a:fld>
            <a:endParaRPr lang="en-US" altLang="ja-JP" dirty="0"/>
          </a:p>
        </p:txBody>
      </p:sp>
      <p:sp>
        <p:nvSpPr>
          <p:cNvPr id="8" name="正方形/長方形 7"/>
          <p:cNvSpPr/>
          <p:nvPr/>
        </p:nvSpPr>
        <p:spPr>
          <a:xfrm>
            <a:off x="1440000" y="1800000"/>
            <a:ext cx="6264000" cy="39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solidFill>
                  <a:schemeClr val="tx1"/>
                </a:solidFill>
                <a:latin typeface="+mn-ea"/>
              </a:rPr>
              <a:t>考察</a:t>
            </a:r>
            <a:endParaRPr lang="en-US" altLang="ja-JP" sz="4800" dirty="0">
              <a:solidFill>
                <a:schemeClr val="tx1"/>
              </a:solidFill>
              <a:latin typeface="+mn-ea"/>
            </a:endParaRPr>
          </a:p>
        </p:txBody>
      </p:sp>
    </p:spTree>
    <p:extLst>
      <p:ext uri="{BB962C8B-B14F-4D97-AF65-F5344CB8AC3E}">
        <p14:creationId xmlns:p14="http://schemas.microsoft.com/office/powerpoint/2010/main" val="2266044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41</a:t>
            </a:fld>
            <a:endParaRPr lang="en-US" altLang="ja-JP" dirty="0"/>
          </a:p>
        </p:txBody>
      </p:sp>
      <p:sp>
        <p:nvSpPr>
          <p:cNvPr id="2" name="タイトル 1"/>
          <p:cNvSpPr>
            <a:spLocks noGrp="1"/>
          </p:cNvSpPr>
          <p:nvPr>
            <p:ph type="title"/>
          </p:nvPr>
        </p:nvSpPr>
        <p:spPr/>
        <p:txBody>
          <a:bodyPr>
            <a:normAutofit/>
          </a:bodyPr>
          <a:lstStyle/>
          <a:p>
            <a:r>
              <a:rPr lang="ja-JP" altLang="en-US" dirty="0"/>
              <a:t>考察</a:t>
            </a:r>
          </a:p>
        </p:txBody>
      </p:sp>
      <p:sp>
        <p:nvSpPr>
          <p:cNvPr id="3" name="テキスト ボックス 2">
            <a:extLst>
              <a:ext uri="{FF2B5EF4-FFF2-40B4-BE49-F238E27FC236}">
                <a16:creationId xmlns:a16="http://schemas.microsoft.com/office/drawing/2014/main" id="{78CEF67E-091B-7E81-0DE9-9F84F8212EA1}"/>
              </a:ext>
            </a:extLst>
          </p:cNvPr>
          <p:cNvSpPr txBox="1"/>
          <p:nvPr/>
        </p:nvSpPr>
        <p:spPr>
          <a:xfrm>
            <a:off x="612000" y="1219200"/>
            <a:ext cx="7920000" cy="5386090"/>
          </a:xfrm>
          <a:prstGeom prst="rect">
            <a:avLst/>
          </a:prstGeom>
          <a:noFill/>
        </p:spPr>
        <p:txBody>
          <a:bodyPr wrap="square" rtlCol="0">
            <a:spAutoFit/>
          </a:bodyPr>
          <a:lstStyle/>
          <a:p>
            <a:r>
              <a:rPr kumimoji="1" lang="ja-JP" altLang="en-US" sz="2400"/>
              <a:t>アクセス数について</a:t>
            </a:r>
            <a:endParaRPr kumimoji="1" lang="en-US" altLang="ja-JP" sz="2400"/>
          </a:p>
          <a:p>
            <a:pPr marL="800100" lvl="1" indent="-342900">
              <a:buFont typeface="Arial" panose="020B0604020202020204" pitchFamily="34" charset="0"/>
              <a:buChar char="•"/>
            </a:pPr>
            <a:r>
              <a:rPr kumimoji="1" lang="ja-JP" altLang="en-US" sz="2000"/>
              <a:t>アクセスグラフを構成するアクセスのみ（</a:t>
            </a:r>
            <a:r>
              <a:rPr kumimoji="1" lang="en-US" altLang="ja-JP" sz="2000"/>
              <a:t>1</a:t>
            </a:r>
            <a:r>
              <a:rPr lang="ja-JP" altLang="en-US" sz="2000"/>
              <a:t>回のアクセスで離脱するアクセスを除く</a:t>
            </a:r>
            <a:r>
              <a:rPr kumimoji="1" lang="ja-JP" altLang="en-US" sz="2000"/>
              <a:t>）を見たときに週の周期性が見える原因は不明。</a:t>
            </a:r>
            <a:endParaRPr kumimoji="1" lang="en-US" altLang="ja-JP" sz="2000"/>
          </a:p>
          <a:p>
            <a:pPr marL="800100" lvl="1" indent="-342900">
              <a:buFont typeface="Arial" panose="020B0604020202020204" pitchFamily="34" charset="0"/>
              <a:buChar char="•"/>
            </a:pPr>
            <a:r>
              <a:rPr kumimoji="1" lang="ja-JP" altLang="en-US" sz="2000"/>
              <a:t>期間全体を通してのアクセスグラフとその（ユニーク</a:t>
            </a:r>
            <a:r>
              <a:rPr kumimoji="1" lang="en-US" altLang="ja-JP" sz="2000"/>
              <a:t>URI</a:t>
            </a:r>
            <a:r>
              <a:rPr kumimoji="1" lang="ja-JP" altLang="en-US" sz="2000"/>
              <a:t>）アクセス数をクラスとする</a:t>
            </a:r>
            <a:r>
              <a:rPr kumimoji="1" lang="en-US" altLang="ja-JP" sz="2000"/>
              <a:t>Zipf</a:t>
            </a:r>
            <a:r>
              <a:rPr kumimoji="1" lang="ja-JP" altLang="en-US" sz="2000"/>
              <a:t>分布への回帰</a:t>
            </a:r>
            <a:r>
              <a:rPr lang="ja-JP" altLang="en-US" sz="2000"/>
              <a:t>では係数</a:t>
            </a:r>
            <a:r>
              <a:rPr lang="en-US" altLang="ja-JP" sz="2000"/>
              <a:t>a</a:t>
            </a:r>
            <a:r>
              <a:rPr lang="ja-JP" altLang="en-US" sz="2000"/>
              <a:t>が</a:t>
            </a:r>
            <a:r>
              <a:rPr lang="en-US" altLang="ja-JP" sz="2000"/>
              <a:t>2</a:t>
            </a:r>
            <a:r>
              <a:rPr lang="ja-JP" altLang="en-US" sz="2000"/>
              <a:t>程度であり、通常の学術活動において観測される値（</a:t>
            </a:r>
            <a:r>
              <a:rPr lang="en-US" altLang="ja-JP" sz="2000"/>
              <a:t>1~3</a:t>
            </a:r>
            <a:r>
              <a:rPr lang="ja-JP" altLang="en-US" sz="2000"/>
              <a:t>程度）と一致する。</a:t>
            </a:r>
            <a:endParaRPr lang="en-US" altLang="ja-JP" sz="2000"/>
          </a:p>
          <a:p>
            <a:pPr marL="800100" lvl="1" indent="-342900">
              <a:buFont typeface="Arial" panose="020B0604020202020204" pitchFamily="34" charset="0"/>
              <a:buChar char="•"/>
            </a:pPr>
            <a:r>
              <a:rPr lang="en-US" altLang="ja-JP" sz="2000"/>
              <a:t>1</a:t>
            </a:r>
            <a:r>
              <a:rPr lang="ja-JP" altLang="en-US" sz="2000"/>
              <a:t>日間ごとに</a:t>
            </a:r>
            <a:r>
              <a:rPr kumimoji="1" lang="ja-JP" altLang="en-US" sz="2000"/>
              <a:t>アクセスグラフとその（ユニーク</a:t>
            </a:r>
            <a:r>
              <a:rPr kumimoji="1" lang="en-US" altLang="ja-JP" sz="2000"/>
              <a:t>URI</a:t>
            </a:r>
            <a:r>
              <a:rPr kumimoji="1" lang="ja-JP" altLang="en-US" sz="2000"/>
              <a:t>）アクセス数をクラスとする</a:t>
            </a:r>
            <a:r>
              <a:rPr kumimoji="1" lang="en-US" altLang="ja-JP" sz="2000"/>
              <a:t>Zipf</a:t>
            </a:r>
            <a:r>
              <a:rPr kumimoji="1" lang="ja-JP" altLang="en-US" sz="2000"/>
              <a:t>分布への回帰では</a:t>
            </a:r>
            <a:r>
              <a:rPr lang="ja-JP" altLang="en-US" sz="2000"/>
              <a:t>係数</a:t>
            </a:r>
            <a:r>
              <a:rPr lang="en-US" altLang="ja-JP" sz="2000"/>
              <a:t>a</a:t>
            </a:r>
            <a:r>
              <a:rPr lang="ja-JP" altLang="en-US" sz="2000"/>
              <a:t>が</a:t>
            </a:r>
            <a:r>
              <a:rPr lang="en-US" altLang="ja-JP" sz="2000"/>
              <a:t>3</a:t>
            </a:r>
            <a:r>
              <a:rPr lang="ja-JP" altLang="en-US" sz="2000"/>
              <a:t>程度であり、上記とは明確に離れた値となる。これは一つのアクセスグラフの構成に用いるログの期間を</a:t>
            </a:r>
            <a:r>
              <a:rPr lang="en-US" altLang="ja-JP" sz="2000"/>
              <a:t>1</a:t>
            </a:r>
            <a:r>
              <a:rPr lang="ja-JP" altLang="en-US" sz="2000"/>
              <a:t>日間としているため、それ以上のアクセスグラフの成長が得られないことによると思われる。</a:t>
            </a:r>
            <a:endParaRPr lang="en-US" altLang="ja-JP" sz="2000"/>
          </a:p>
          <a:p>
            <a:pPr marL="800100" lvl="1" indent="-342900">
              <a:buFont typeface="Arial" panose="020B0604020202020204" pitchFamily="34" charset="0"/>
              <a:buChar char="•"/>
            </a:pPr>
            <a:r>
              <a:rPr lang="ja-JP" altLang="en-US" sz="2000"/>
              <a:t>本研究における</a:t>
            </a:r>
            <a:r>
              <a:rPr lang="en-US" altLang="ja-JP" sz="2000"/>
              <a:t>Zipf</a:t>
            </a:r>
            <a:r>
              <a:rPr lang="ja-JP" altLang="en-US" sz="2000"/>
              <a:t>分布を仮定したプロットでは、一般的に見られる低順位での値の落ち込みが見られず、これは十分に大きなデータを利用したことによると思われる。</a:t>
            </a:r>
            <a:endParaRPr lang="en-US" altLang="ja-JP" sz="2000"/>
          </a:p>
        </p:txBody>
      </p:sp>
    </p:spTree>
    <p:extLst>
      <p:ext uri="{BB962C8B-B14F-4D97-AF65-F5344CB8AC3E}">
        <p14:creationId xmlns:p14="http://schemas.microsoft.com/office/powerpoint/2010/main" val="2809150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42</a:t>
            </a:fld>
            <a:endParaRPr lang="en-US" altLang="ja-JP" dirty="0"/>
          </a:p>
        </p:txBody>
      </p:sp>
      <p:sp>
        <p:nvSpPr>
          <p:cNvPr id="2" name="タイトル 1"/>
          <p:cNvSpPr>
            <a:spLocks noGrp="1"/>
          </p:cNvSpPr>
          <p:nvPr>
            <p:ph type="title"/>
          </p:nvPr>
        </p:nvSpPr>
        <p:spPr/>
        <p:txBody>
          <a:bodyPr>
            <a:normAutofit/>
          </a:bodyPr>
          <a:lstStyle/>
          <a:p>
            <a:r>
              <a:rPr lang="ja-JP" altLang="en-US" dirty="0"/>
              <a:t>考察</a:t>
            </a:r>
          </a:p>
        </p:txBody>
      </p:sp>
      <p:sp>
        <p:nvSpPr>
          <p:cNvPr id="3" name="テキスト ボックス 2">
            <a:extLst>
              <a:ext uri="{FF2B5EF4-FFF2-40B4-BE49-F238E27FC236}">
                <a16:creationId xmlns:a16="http://schemas.microsoft.com/office/drawing/2014/main" id="{78CEF67E-091B-7E81-0DE9-9F84F8212EA1}"/>
              </a:ext>
            </a:extLst>
          </p:cNvPr>
          <p:cNvSpPr txBox="1"/>
          <p:nvPr/>
        </p:nvSpPr>
        <p:spPr>
          <a:xfrm>
            <a:off x="612000" y="1219200"/>
            <a:ext cx="7920000" cy="1692771"/>
          </a:xfrm>
          <a:prstGeom prst="rect">
            <a:avLst/>
          </a:prstGeom>
          <a:noFill/>
        </p:spPr>
        <p:txBody>
          <a:bodyPr wrap="square" rtlCol="0">
            <a:spAutoFit/>
          </a:bodyPr>
          <a:lstStyle/>
          <a:p>
            <a:r>
              <a:rPr lang="ja-JP" altLang="en-US" sz="2400"/>
              <a:t>被覆比</a:t>
            </a:r>
            <a:r>
              <a:rPr kumimoji="1" lang="ja-JP" altLang="en-US" sz="2400"/>
              <a:t>について</a:t>
            </a:r>
            <a:endParaRPr kumimoji="1" lang="en-US" altLang="ja-JP" sz="2400"/>
          </a:p>
          <a:p>
            <a:pPr marL="800100" lvl="1" indent="-342900">
              <a:buFont typeface="Arial" panose="020B0604020202020204" pitchFamily="34" charset="0"/>
              <a:buChar char="•"/>
            </a:pPr>
            <a:r>
              <a:rPr lang="ja-JP" altLang="en-US" sz="2000"/>
              <a:t>本研究で提案した指標であり、他のサービスとの比較はできない。</a:t>
            </a:r>
            <a:endParaRPr lang="en-US" altLang="ja-JP" sz="2000"/>
          </a:p>
          <a:p>
            <a:pPr marL="800100" lvl="1" indent="-342900">
              <a:buFont typeface="Arial" panose="020B0604020202020204" pitchFamily="34" charset="0"/>
              <a:buChar char="•"/>
            </a:pPr>
            <a:r>
              <a:rPr kumimoji="1" lang="ja-JP" altLang="en-US" sz="2000"/>
              <a:t>「訪問の効率」を表すはずだが、以下の例のように必ずしもそうとは言えない。</a:t>
            </a:r>
            <a:endParaRPr kumimoji="1" lang="en-US" altLang="ja-JP" sz="2000"/>
          </a:p>
        </p:txBody>
      </p:sp>
      <p:pic>
        <p:nvPicPr>
          <p:cNvPr id="6" name="図 5" descr="背景パターン&#10;&#10;自動的に生成された説明">
            <a:extLst>
              <a:ext uri="{FF2B5EF4-FFF2-40B4-BE49-F238E27FC236}">
                <a16:creationId xmlns:a16="http://schemas.microsoft.com/office/drawing/2014/main" id="{3DF2FFF7-BE68-620D-1541-22EDE9FF2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571" y="3061861"/>
            <a:ext cx="6511159" cy="2163808"/>
          </a:xfrm>
          <a:prstGeom prst="rect">
            <a:avLst/>
          </a:prstGeom>
        </p:spPr>
      </p:pic>
      <p:sp>
        <p:nvSpPr>
          <p:cNvPr id="7" name="正方形/長方形 6">
            <a:extLst>
              <a:ext uri="{FF2B5EF4-FFF2-40B4-BE49-F238E27FC236}">
                <a16:creationId xmlns:a16="http://schemas.microsoft.com/office/drawing/2014/main" id="{164E5932-3896-C193-D311-A35DFD307348}"/>
              </a:ext>
            </a:extLst>
          </p:cNvPr>
          <p:cNvSpPr/>
          <p:nvPr/>
        </p:nvSpPr>
        <p:spPr>
          <a:xfrm>
            <a:off x="2364828" y="4698123"/>
            <a:ext cx="3636579" cy="4729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459D5D2-1EF3-0FBB-EEF1-DF15688EB1D4}"/>
              </a:ext>
            </a:extLst>
          </p:cNvPr>
          <p:cNvSpPr txBox="1"/>
          <p:nvPr/>
        </p:nvSpPr>
        <p:spPr>
          <a:xfrm>
            <a:off x="1504037" y="5638800"/>
            <a:ext cx="6604693" cy="646331"/>
          </a:xfrm>
          <a:prstGeom prst="rect">
            <a:avLst/>
          </a:prstGeom>
          <a:noFill/>
        </p:spPr>
        <p:txBody>
          <a:bodyPr wrap="none" rtlCol="0">
            <a:spAutoFit/>
          </a:bodyPr>
          <a:lstStyle/>
          <a:p>
            <a:r>
              <a:rPr kumimoji="1" lang="ja-JP" altLang="en-US"/>
              <a:t>アクセス先</a:t>
            </a:r>
            <a:r>
              <a:rPr kumimoji="1" lang="en-US" altLang="ja-JP"/>
              <a:t>URI</a:t>
            </a:r>
            <a:r>
              <a:rPr lang="ja-JP" altLang="en-US"/>
              <a:t>の</a:t>
            </a:r>
            <a:r>
              <a:rPr kumimoji="1" lang="ja-JP" altLang="en-US"/>
              <a:t>切り替えがタブの切り替えにより行われる。</a:t>
            </a:r>
            <a:endParaRPr kumimoji="1" lang="en-US" altLang="ja-JP"/>
          </a:p>
          <a:p>
            <a:r>
              <a:rPr lang="ja-JP" altLang="en-US"/>
              <a:t>むしろ効率的なアクセス設計となっている。</a:t>
            </a:r>
            <a:endParaRPr kumimoji="1" lang="ja-JP" altLang="en-US"/>
          </a:p>
        </p:txBody>
      </p:sp>
      <p:sp>
        <p:nvSpPr>
          <p:cNvPr id="9" name="正方形/長方形 8">
            <a:extLst>
              <a:ext uri="{FF2B5EF4-FFF2-40B4-BE49-F238E27FC236}">
                <a16:creationId xmlns:a16="http://schemas.microsoft.com/office/drawing/2014/main" id="{460AC82D-4A96-3CA7-A685-6FE2CB4FF7FE}"/>
              </a:ext>
            </a:extLst>
          </p:cNvPr>
          <p:cNvSpPr/>
          <p:nvPr/>
        </p:nvSpPr>
        <p:spPr>
          <a:xfrm>
            <a:off x="1897118" y="3162189"/>
            <a:ext cx="2391104" cy="266811"/>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F5AC65BF-17E1-3811-F9FC-9B46FC73F785}"/>
              </a:ext>
            </a:extLst>
          </p:cNvPr>
          <p:cNvCxnSpPr>
            <a:cxnSpLocks/>
          </p:cNvCxnSpPr>
          <p:nvPr/>
        </p:nvCxnSpPr>
        <p:spPr>
          <a:xfrm>
            <a:off x="1597571" y="5906814"/>
            <a:ext cx="1576553"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9E75D86-BFEC-5EAA-DF2E-C62310C4DB70}"/>
              </a:ext>
            </a:extLst>
          </p:cNvPr>
          <p:cNvCxnSpPr>
            <a:cxnSpLocks/>
          </p:cNvCxnSpPr>
          <p:nvPr/>
        </p:nvCxnSpPr>
        <p:spPr>
          <a:xfrm>
            <a:off x="4540470" y="5906814"/>
            <a:ext cx="45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5146594-8AA4-BFD5-C0D7-172C7760DB70}"/>
              </a:ext>
            </a:extLst>
          </p:cNvPr>
          <p:cNvCxnSpPr/>
          <p:nvPr/>
        </p:nvCxnSpPr>
        <p:spPr>
          <a:xfrm flipV="1">
            <a:off x="1897118" y="3429000"/>
            <a:ext cx="183930" cy="247781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004CADD-7B65-D1F3-E10E-7868F3FA31FD}"/>
              </a:ext>
            </a:extLst>
          </p:cNvPr>
          <p:cNvCxnSpPr>
            <a:cxnSpLocks/>
          </p:cNvCxnSpPr>
          <p:nvPr/>
        </p:nvCxnSpPr>
        <p:spPr>
          <a:xfrm flipH="1" flipV="1">
            <a:off x="4624552" y="5171088"/>
            <a:ext cx="115614" cy="73572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054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pPr/>
              <a:t>43</a:t>
            </a:fld>
            <a:endParaRPr lang="en-US" altLang="ja-JP" dirty="0"/>
          </a:p>
        </p:txBody>
      </p:sp>
      <p:sp>
        <p:nvSpPr>
          <p:cNvPr id="2" name="タイトル 1"/>
          <p:cNvSpPr>
            <a:spLocks noGrp="1"/>
          </p:cNvSpPr>
          <p:nvPr>
            <p:ph type="title"/>
          </p:nvPr>
        </p:nvSpPr>
        <p:spPr/>
        <p:txBody>
          <a:bodyPr>
            <a:normAutofit/>
          </a:bodyPr>
          <a:lstStyle/>
          <a:p>
            <a:r>
              <a:rPr lang="ja-JP" altLang="en-US" dirty="0"/>
              <a:t>考察</a:t>
            </a:r>
          </a:p>
        </p:txBody>
      </p:sp>
      <p:sp>
        <p:nvSpPr>
          <p:cNvPr id="3" name="テキスト ボックス 2">
            <a:extLst>
              <a:ext uri="{FF2B5EF4-FFF2-40B4-BE49-F238E27FC236}">
                <a16:creationId xmlns:a16="http://schemas.microsoft.com/office/drawing/2014/main" id="{78CEF67E-091B-7E81-0DE9-9F84F8212EA1}"/>
              </a:ext>
            </a:extLst>
          </p:cNvPr>
          <p:cNvSpPr txBox="1"/>
          <p:nvPr/>
        </p:nvSpPr>
        <p:spPr>
          <a:xfrm>
            <a:off x="612000" y="1219200"/>
            <a:ext cx="7920000" cy="2923877"/>
          </a:xfrm>
          <a:prstGeom prst="rect">
            <a:avLst/>
          </a:prstGeom>
          <a:noFill/>
        </p:spPr>
        <p:txBody>
          <a:bodyPr wrap="square" rtlCol="0">
            <a:spAutoFit/>
          </a:bodyPr>
          <a:lstStyle/>
          <a:p>
            <a:r>
              <a:rPr kumimoji="1" lang="ja-JP" altLang="en-US" sz="2400"/>
              <a:t>ボキャブラリ出現による類型化</a:t>
            </a:r>
            <a:endParaRPr kumimoji="1" lang="en-US" altLang="ja-JP" sz="2400"/>
          </a:p>
          <a:p>
            <a:pPr marL="800100" lvl="1" indent="-342900">
              <a:buFont typeface="Arial" panose="020B0604020202020204" pitchFamily="34" charset="0"/>
              <a:buChar char="•"/>
            </a:pPr>
            <a:r>
              <a:rPr lang="ja-JP" altLang="en-US" sz="2000"/>
              <a:t>同一類型内でもグラフとしてみればバラエティが高く、十分に類型化されているとは言い難い。</a:t>
            </a:r>
            <a:endParaRPr lang="en-US" altLang="ja-JP" sz="2000"/>
          </a:p>
          <a:p>
            <a:pPr marL="800100" lvl="1" indent="-342900">
              <a:buFont typeface="Arial" panose="020B0604020202020204" pitchFamily="34" charset="0"/>
              <a:buChar char="•"/>
            </a:pPr>
            <a:r>
              <a:rPr lang="ja-JP" altLang="en-US" sz="2000"/>
              <a:t>一方、ボキャブラリの要素を（出現でなく）出現数等にした場合、類型のバラエティが高くなりすぎ、解釈に困難が生じる。</a:t>
            </a:r>
            <a:endParaRPr lang="en-US" altLang="ja-JP" sz="2000"/>
          </a:p>
          <a:p>
            <a:pPr marL="800100" lvl="1" indent="-342900">
              <a:buFont typeface="Arial" panose="020B0604020202020204" pitchFamily="34" charset="0"/>
              <a:buChar char="•"/>
            </a:pPr>
            <a:r>
              <a:rPr lang="ja-JP" altLang="en-US" sz="2000"/>
              <a:t>同様の類型においてはグラフ形状においても同様になる傾向があるように見受けられる（</a:t>
            </a:r>
            <a:r>
              <a:rPr lang="en-US" altLang="ja-JP" sz="2000"/>
              <a:t>books</a:t>
            </a:r>
            <a:r>
              <a:rPr lang="ja-JP" altLang="en-US" sz="2000"/>
              <a:t>と</a:t>
            </a:r>
            <a:r>
              <a:rPr lang="en-US" altLang="ja-JP" sz="2000"/>
              <a:t>articles</a:t>
            </a:r>
            <a:r>
              <a:rPr lang="ja-JP" altLang="en-US" sz="2000"/>
              <a:t>の検索）。ただしこれを支持する計量的な指標は思いついていない。</a:t>
            </a:r>
            <a:endParaRPr lang="en-US" altLang="ja-JP" sz="2000"/>
          </a:p>
        </p:txBody>
      </p:sp>
    </p:spTree>
    <p:extLst>
      <p:ext uri="{BB962C8B-B14F-4D97-AF65-F5344CB8AC3E}">
        <p14:creationId xmlns:p14="http://schemas.microsoft.com/office/powerpoint/2010/main" val="706818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pPr/>
              <a:t>44</a:t>
            </a:fld>
            <a:endParaRPr lang="en-US" altLang="ja-JP" dirty="0"/>
          </a:p>
        </p:txBody>
      </p:sp>
      <p:sp>
        <p:nvSpPr>
          <p:cNvPr id="8" name="正方形/長方形 7"/>
          <p:cNvSpPr/>
          <p:nvPr/>
        </p:nvSpPr>
        <p:spPr>
          <a:xfrm>
            <a:off x="1440000" y="1800000"/>
            <a:ext cx="6264000" cy="39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solidFill>
                  <a:schemeClr val="tx1"/>
                </a:solidFill>
                <a:latin typeface="+mn-ea"/>
              </a:rPr>
              <a:t>関連研究</a:t>
            </a:r>
            <a:endParaRPr lang="en-US" altLang="ja-JP" sz="4800" dirty="0">
              <a:solidFill>
                <a:schemeClr val="tx1"/>
              </a:solidFill>
              <a:latin typeface="+mn-ea"/>
            </a:endParaRPr>
          </a:p>
        </p:txBody>
      </p:sp>
    </p:spTree>
    <p:extLst>
      <p:ext uri="{BB962C8B-B14F-4D97-AF65-F5344CB8AC3E}">
        <p14:creationId xmlns:p14="http://schemas.microsoft.com/office/powerpoint/2010/main" val="717463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340E50B-0A47-433C-52D4-F855C633A016}"/>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45</a:t>
            </a:fld>
            <a:endParaRPr lang="en-US" altLang="ja-JP" dirty="0">
              <a:solidFill>
                <a:prstClr val="black"/>
              </a:solidFill>
            </a:endParaRPr>
          </a:p>
        </p:txBody>
      </p:sp>
      <p:sp>
        <p:nvSpPr>
          <p:cNvPr id="4" name="タイトル 3">
            <a:extLst>
              <a:ext uri="{FF2B5EF4-FFF2-40B4-BE49-F238E27FC236}">
                <a16:creationId xmlns:a16="http://schemas.microsoft.com/office/drawing/2014/main" id="{E86B8361-5A78-9E99-971F-1E52100F0646}"/>
              </a:ext>
            </a:extLst>
          </p:cNvPr>
          <p:cNvSpPr>
            <a:spLocks noGrp="1"/>
          </p:cNvSpPr>
          <p:nvPr>
            <p:ph type="title"/>
          </p:nvPr>
        </p:nvSpPr>
        <p:spPr/>
        <p:txBody>
          <a:bodyPr/>
          <a:lstStyle/>
          <a:p>
            <a:r>
              <a:rPr lang="ja-JP" altLang="en-US" dirty="0"/>
              <a:t>関連文献リスト</a:t>
            </a:r>
            <a:endParaRPr kumimoji="1" lang="ja-JP" altLang="en-US" dirty="0"/>
          </a:p>
        </p:txBody>
      </p:sp>
      <p:sp>
        <p:nvSpPr>
          <p:cNvPr id="9" name="テキスト ボックス 8">
            <a:extLst>
              <a:ext uri="{FF2B5EF4-FFF2-40B4-BE49-F238E27FC236}">
                <a16:creationId xmlns:a16="http://schemas.microsoft.com/office/drawing/2014/main" id="{0752B48D-FB63-3346-CEEC-DA1159DB82E8}"/>
              </a:ext>
            </a:extLst>
          </p:cNvPr>
          <p:cNvSpPr txBox="1"/>
          <p:nvPr/>
        </p:nvSpPr>
        <p:spPr>
          <a:xfrm>
            <a:off x="684000" y="1525589"/>
            <a:ext cx="7848000" cy="3970318"/>
          </a:xfrm>
          <a:prstGeom prst="rect">
            <a:avLst/>
          </a:prstGeom>
          <a:noFill/>
        </p:spPr>
        <p:txBody>
          <a:bodyPr wrap="square">
            <a:spAutoFit/>
          </a:bodyPr>
          <a:lstStyle/>
          <a:p>
            <a:pPr marL="285750" indent="-285750" fontAlgn="ctr">
              <a:buFont typeface="Arial" panose="020B0604020202020204" pitchFamily="34" charset="0"/>
              <a:buChar char="•"/>
            </a:pPr>
            <a:r>
              <a:rPr lang="en" altLang="ja-JP" sz="1800">
                <a:effectLst/>
                <a:latin typeface="MS"/>
              </a:rPr>
              <a:t>Cohn, M. (2004). User stories applied: For agile software development. Addison-Wesley Professional.</a:t>
            </a:r>
          </a:p>
          <a:p>
            <a:pPr marL="285750" indent="-285750" fontAlgn="ctr">
              <a:buFont typeface="Arial" panose="020B0604020202020204" pitchFamily="34" charset="0"/>
              <a:buChar char="•"/>
            </a:pPr>
            <a:r>
              <a:rPr lang="ja-JP" altLang="en-US" sz="1800">
                <a:effectLst/>
                <a:latin typeface="MS"/>
              </a:rPr>
              <a:t>常川真央</a:t>
            </a:r>
            <a:r>
              <a:rPr lang="en-US" altLang="ja-JP" sz="1800">
                <a:effectLst/>
                <a:latin typeface="MS"/>
              </a:rPr>
              <a:t>, </a:t>
            </a:r>
            <a:r>
              <a:rPr lang="ja-JP" altLang="en-US" sz="1800">
                <a:effectLst/>
                <a:latin typeface="MS"/>
              </a:rPr>
              <a:t>朝岡誠</a:t>
            </a:r>
            <a:r>
              <a:rPr lang="en-US" altLang="ja-JP" sz="1800">
                <a:effectLst/>
                <a:latin typeface="MS"/>
              </a:rPr>
              <a:t>, </a:t>
            </a:r>
            <a:r>
              <a:rPr lang="ja-JP" altLang="en-US" sz="1800">
                <a:effectLst/>
                <a:latin typeface="MS"/>
              </a:rPr>
              <a:t>大波純一</a:t>
            </a:r>
            <a:r>
              <a:rPr lang="en-US" altLang="ja-JP" sz="1800">
                <a:effectLst/>
                <a:latin typeface="MS"/>
              </a:rPr>
              <a:t>, </a:t>
            </a:r>
            <a:r>
              <a:rPr lang="ja-JP" altLang="en-US" sz="1800">
                <a:effectLst/>
                <a:latin typeface="MS"/>
              </a:rPr>
              <a:t>河合将 志</a:t>
            </a:r>
            <a:r>
              <a:rPr lang="en-US" altLang="ja-JP" sz="1800">
                <a:effectLst/>
                <a:latin typeface="MS"/>
              </a:rPr>
              <a:t>, </a:t>
            </a:r>
            <a:r>
              <a:rPr lang="ja-JP" altLang="en-US" sz="1800">
                <a:effectLst/>
                <a:latin typeface="MS"/>
              </a:rPr>
              <a:t>林正治</a:t>
            </a:r>
            <a:r>
              <a:rPr lang="en-US" altLang="ja-JP" sz="1800">
                <a:effectLst/>
                <a:latin typeface="MS"/>
              </a:rPr>
              <a:t>, </a:t>
            </a:r>
            <a:r>
              <a:rPr lang="ja-JP" altLang="en-US" sz="1800">
                <a:effectLst/>
                <a:latin typeface="MS"/>
              </a:rPr>
              <a:t>南山泰之</a:t>
            </a:r>
            <a:r>
              <a:rPr lang="en-US" altLang="ja-JP" sz="1800">
                <a:effectLst/>
                <a:latin typeface="MS"/>
              </a:rPr>
              <a:t>, </a:t>
            </a:r>
            <a:r>
              <a:rPr lang="ja-JP" altLang="en-US" sz="1800">
                <a:effectLst/>
                <a:latin typeface="MS"/>
              </a:rPr>
              <a:t>藤原一毅</a:t>
            </a:r>
            <a:r>
              <a:rPr lang="en-US" altLang="ja-JP" sz="1800">
                <a:effectLst/>
                <a:latin typeface="MS"/>
              </a:rPr>
              <a:t>, </a:t>
            </a:r>
            <a:r>
              <a:rPr lang="ja-JP" altLang="en-US" sz="1800">
                <a:effectLst/>
                <a:latin typeface="MS"/>
              </a:rPr>
              <a:t>込山悠 介</a:t>
            </a:r>
            <a:r>
              <a:rPr lang="en-US" altLang="ja-JP" sz="1800">
                <a:effectLst/>
                <a:latin typeface="MS"/>
              </a:rPr>
              <a:t>. </a:t>
            </a:r>
            <a:r>
              <a:rPr lang="ja-JP" altLang="en-US" sz="1800">
                <a:effectLst/>
                <a:latin typeface="MS"/>
              </a:rPr>
              <a:t>研究行動に沿ったリサーチデータマネ ージメントサービスのシステム機能要件に 関する検討</a:t>
            </a:r>
            <a:r>
              <a:rPr lang="en-US" altLang="ja-JP" sz="1800">
                <a:effectLst/>
                <a:latin typeface="MS"/>
              </a:rPr>
              <a:t>, </a:t>
            </a:r>
            <a:r>
              <a:rPr lang="ja-JP" altLang="en-US" sz="1800">
                <a:effectLst/>
                <a:latin typeface="MS"/>
              </a:rPr>
              <a:t>情報処理学会研究報告</a:t>
            </a:r>
            <a:r>
              <a:rPr lang="en-US" altLang="ja-JP" sz="1800">
                <a:effectLst/>
                <a:latin typeface="MS"/>
              </a:rPr>
              <a:t>, </a:t>
            </a:r>
            <a:r>
              <a:rPr lang="en" altLang="ja-JP" sz="1800">
                <a:effectLst/>
                <a:latin typeface="MS"/>
              </a:rPr>
              <a:t>Vol. 2020-IOT-51, No. 10, pp. 1-11, 2020. </a:t>
            </a:r>
            <a:endParaRPr lang="en" altLang="ja-JP"/>
          </a:p>
          <a:p>
            <a:pPr marL="285750" indent="-285750" fontAlgn="ctr">
              <a:buFont typeface="Arial" panose="020B0604020202020204" pitchFamily="34" charset="0"/>
              <a:buChar char="•"/>
            </a:pPr>
            <a:r>
              <a:rPr lang="ja-JP" altLang="en-US" sz="1800">
                <a:effectLst/>
                <a:latin typeface="MS"/>
              </a:rPr>
              <a:t>南山泰之</a:t>
            </a:r>
            <a:r>
              <a:rPr lang="en-US" altLang="ja-JP" sz="1800">
                <a:effectLst/>
                <a:latin typeface="MS"/>
              </a:rPr>
              <a:t>, </a:t>
            </a:r>
            <a:r>
              <a:rPr lang="ja-JP" altLang="en-US" sz="1800">
                <a:effectLst/>
                <a:latin typeface="MS"/>
              </a:rPr>
              <a:t>林正治</a:t>
            </a:r>
            <a:r>
              <a:rPr lang="en-US" altLang="ja-JP" sz="1800">
                <a:effectLst/>
                <a:latin typeface="MS"/>
              </a:rPr>
              <a:t>, </a:t>
            </a:r>
            <a:r>
              <a:rPr lang="ja-JP" altLang="en-US" sz="1800">
                <a:effectLst/>
                <a:latin typeface="MS"/>
              </a:rPr>
              <a:t>藤原一毅</a:t>
            </a:r>
            <a:r>
              <a:rPr lang="en-US" altLang="ja-JP" sz="1800">
                <a:effectLst/>
                <a:latin typeface="MS"/>
              </a:rPr>
              <a:t>, </a:t>
            </a:r>
            <a:r>
              <a:rPr lang="ja-JP" altLang="en-US" sz="1800">
                <a:effectLst/>
                <a:latin typeface="MS"/>
              </a:rPr>
              <a:t>大波純 一</a:t>
            </a:r>
            <a:r>
              <a:rPr lang="en-US" altLang="ja-JP" sz="1800">
                <a:effectLst/>
                <a:latin typeface="MS"/>
              </a:rPr>
              <a:t>, </a:t>
            </a:r>
            <a:r>
              <a:rPr lang="ja-JP" altLang="en-US" sz="1800">
                <a:effectLst/>
                <a:latin typeface="MS"/>
              </a:rPr>
              <a:t>横山重俊</a:t>
            </a:r>
            <a:r>
              <a:rPr lang="en-US" altLang="ja-JP" sz="1800">
                <a:effectLst/>
                <a:latin typeface="MS"/>
              </a:rPr>
              <a:t>, </a:t>
            </a:r>
            <a:r>
              <a:rPr lang="ja-JP" altLang="en-US" sz="1800">
                <a:effectLst/>
                <a:latin typeface="MS"/>
              </a:rPr>
              <a:t>込山悠介</a:t>
            </a:r>
            <a:r>
              <a:rPr lang="en-US" altLang="ja-JP" sz="1800">
                <a:effectLst/>
                <a:latin typeface="MS"/>
              </a:rPr>
              <a:t>, </a:t>
            </a:r>
            <a:r>
              <a:rPr lang="ja-JP" altLang="en-US" sz="1800">
                <a:effectLst/>
                <a:latin typeface="MS"/>
              </a:rPr>
              <a:t>山地一禎</a:t>
            </a:r>
            <a:r>
              <a:rPr lang="en-US" altLang="ja-JP" sz="1800">
                <a:effectLst/>
                <a:latin typeface="MS"/>
              </a:rPr>
              <a:t>. </a:t>
            </a:r>
            <a:r>
              <a:rPr lang="ja-JP" altLang="en-US" sz="1800">
                <a:effectLst/>
                <a:latin typeface="MS"/>
              </a:rPr>
              <a:t>オン トロジー技術を用いた </a:t>
            </a:r>
            <a:r>
              <a:rPr lang="en" altLang="ja-JP" sz="1800">
                <a:effectLst/>
                <a:latin typeface="MS"/>
              </a:rPr>
              <a:t>NII RDC </a:t>
            </a:r>
            <a:r>
              <a:rPr lang="ja-JP" altLang="en-US" sz="1800">
                <a:effectLst/>
                <a:latin typeface="MS"/>
              </a:rPr>
              <a:t>アプリケー ションプロファイル開発に向けて</a:t>
            </a:r>
            <a:r>
              <a:rPr lang="en-US" altLang="ja-JP" sz="1800">
                <a:effectLst/>
                <a:latin typeface="MS"/>
              </a:rPr>
              <a:t>. </a:t>
            </a:r>
            <a:r>
              <a:rPr lang="ja-JP" altLang="en-US" sz="1800">
                <a:effectLst/>
                <a:latin typeface="MS"/>
              </a:rPr>
              <a:t>情報知 識学会誌</a:t>
            </a:r>
            <a:r>
              <a:rPr lang="en-US" altLang="ja-JP" sz="1800">
                <a:effectLst/>
                <a:latin typeface="MS"/>
              </a:rPr>
              <a:t>, </a:t>
            </a:r>
            <a:r>
              <a:rPr lang="en" altLang="ja-JP" sz="1800">
                <a:effectLst/>
                <a:latin typeface="MS"/>
              </a:rPr>
              <a:t>Vol. 33, No. 2, pp.212-220, 2023. </a:t>
            </a:r>
            <a:endParaRPr lang="en" altLang="ja-JP"/>
          </a:p>
          <a:p>
            <a:pPr marL="285750" indent="-285750" fontAlgn="ctr">
              <a:buFont typeface="Arial" panose="020B0604020202020204" pitchFamily="34" charset="0"/>
              <a:buChar char="•"/>
            </a:pPr>
            <a:r>
              <a:rPr lang="ja-JP" altLang="en-US" sz="1800">
                <a:effectLst/>
                <a:latin typeface="MS"/>
              </a:rPr>
              <a:t>佐藤翔</a:t>
            </a:r>
            <a:r>
              <a:rPr lang="en-US" altLang="ja-JP" sz="1800">
                <a:effectLst/>
                <a:latin typeface="MS"/>
              </a:rPr>
              <a:t>. </a:t>
            </a:r>
            <a:r>
              <a:rPr lang="ja-JP" altLang="en-US" sz="1800">
                <a:effectLst/>
                <a:latin typeface="MS"/>
              </a:rPr>
              <a:t>リポジトリログ分析による学 術情報流通の諸側面</a:t>
            </a:r>
            <a:r>
              <a:rPr lang="en-US" altLang="ja-JP" sz="1800">
                <a:effectLst/>
                <a:latin typeface="MS"/>
              </a:rPr>
              <a:t>. </a:t>
            </a:r>
            <a:r>
              <a:rPr lang="ja-JP" altLang="en-US" sz="1800">
                <a:effectLst/>
                <a:latin typeface="MS"/>
              </a:rPr>
              <a:t>金沢大学創基 </a:t>
            </a:r>
            <a:r>
              <a:rPr lang="en-US" altLang="ja-JP" sz="1800">
                <a:effectLst/>
                <a:latin typeface="MS"/>
              </a:rPr>
              <a:t>150 </a:t>
            </a:r>
            <a:r>
              <a:rPr lang="ja-JP" altLang="en-US" sz="1800">
                <a:effectLst/>
                <a:latin typeface="MS"/>
              </a:rPr>
              <a:t>年 記念「講演・シンポジウム」シリーズ</a:t>
            </a:r>
            <a:r>
              <a:rPr lang="en-US" altLang="ja-JP" sz="1800">
                <a:effectLst/>
                <a:latin typeface="MS"/>
              </a:rPr>
              <a:t>(</a:t>
            </a:r>
            <a:r>
              <a:rPr lang="ja-JP" altLang="en-US" sz="1800">
                <a:effectLst/>
                <a:latin typeface="MS"/>
              </a:rPr>
              <a:t>特別 回</a:t>
            </a:r>
            <a:r>
              <a:rPr lang="en-US" altLang="ja-JP" sz="1800">
                <a:effectLst/>
                <a:latin typeface="MS"/>
              </a:rPr>
              <a:t>). 2010. </a:t>
            </a:r>
            <a:endParaRPr lang="ja-JP" altLang="en-US"/>
          </a:p>
          <a:p>
            <a:pPr marL="285750" indent="-285750" fontAlgn="ctr">
              <a:buFont typeface="Arial" panose="020B0604020202020204" pitchFamily="34" charset="0"/>
              <a:buChar char="•"/>
            </a:pPr>
            <a:r>
              <a:rPr lang="en" altLang="ja-JP" sz="1800">
                <a:effectLst/>
                <a:latin typeface="MS"/>
              </a:rPr>
              <a:t>B. de la Ossa, A. Pont, J. Sahuquillo, J. A. Gil. Referrer graph: a low-cost web prediction algorithm. Proceedings of the 2010 ACM Symposium on Applied Computing. 2010. pp. 831–838. https://doi.org/10.1145/1774088.1774260. </a:t>
            </a:r>
            <a:endParaRPr lang="en" altLang="ja-JP"/>
          </a:p>
        </p:txBody>
      </p:sp>
    </p:spTree>
    <p:extLst>
      <p:ext uri="{BB962C8B-B14F-4D97-AF65-F5344CB8AC3E}">
        <p14:creationId xmlns:p14="http://schemas.microsoft.com/office/powerpoint/2010/main" val="532129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pPr/>
              <a:t>46</a:t>
            </a:fld>
            <a:endParaRPr lang="en-US" altLang="ja-JP" dirty="0"/>
          </a:p>
        </p:txBody>
      </p:sp>
      <p:sp>
        <p:nvSpPr>
          <p:cNvPr id="8" name="正方形/長方形 7"/>
          <p:cNvSpPr/>
          <p:nvPr/>
        </p:nvSpPr>
        <p:spPr>
          <a:xfrm>
            <a:off x="1440000" y="1800000"/>
            <a:ext cx="6264000" cy="39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solidFill>
                  <a:schemeClr val="tx1"/>
                </a:solidFill>
                <a:latin typeface="+mn-ea"/>
              </a:rPr>
              <a:t>補足資料</a:t>
            </a:r>
            <a:endParaRPr lang="en-US" altLang="ja-JP" sz="4800" dirty="0">
              <a:solidFill>
                <a:schemeClr val="tx1"/>
              </a:solidFill>
              <a:latin typeface="+mn-ea"/>
            </a:endParaRPr>
          </a:p>
        </p:txBody>
      </p:sp>
    </p:spTree>
    <p:extLst>
      <p:ext uri="{BB962C8B-B14F-4D97-AF65-F5344CB8AC3E}">
        <p14:creationId xmlns:p14="http://schemas.microsoft.com/office/powerpoint/2010/main" val="1267047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6817680-AD64-0F68-A0C9-F4561E0B1B11}"/>
              </a:ext>
            </a:extLst>
          </p:cNvPr>
          <p:cNvSpPr>
            <a:spLocks noGrp="1"/>
          </p:cNvSpPr>
          <p:nvPr>
            <p:ph sz="half" idx="10"/>
          </p:nvPr>
        </p:nvSpPr>
        <p:spPr/>
        <p:txBody>
          <a:bodyPr>
            <a:normAutofit fontScale="77500" lnSpcReduction="20000"/>
          </a:bodyPr>
          <a:lstStyle/>
          <a:p>
            <a:pPr algn="just"/>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Referrer Graph</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RG</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）アルゴリズムは，</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Web</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システムにおけるプリフェッチ用に設計された手法である。ユーザーのアクセスから学習することで，</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RG</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は各リクエストの</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URI</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とリファラーを活用し，同じウェブページ上と異なるウェブページ上のオブジェクト間の依存関係を区別するマルコフモデルを構築する。他のマルコフモデルベースのアルゴリズムとは異なり，</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RG</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のユニークなアプローチは，より単純なデータ構造により，より低い計算コストを必要とし，パフォーマンスを低下させることなく，実世界のアプリケーションに適している。</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RG</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アルゴリズムは，ノードがウェブオブジェクトを表し，アークがユーザーリクエストに基づくこれらのオブジェクト間の遷移を表す有向グラフを作成することで動作する。このアプローチは，効率的な予測とプリフェッチを可能にし，ユーザーが感じるウェブの待ち時間を大幅に短縮する。既存のアルゴリズムと比較した</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RG</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の性能は，同程度の精度値と待ち時間の節約を示すが，リソース消費ははるかに少ない。</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しかし，時間が経つにつれて，グラフのデータ構造が継続的に増大するため，リソースの使用量が増加する。この問題に対処するため，本論文では性能を維持しながらグラフの複雑さを軽減することを目的とした，</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RG</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の刈り込みメカニズム（</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pruning mechanism for RG</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）が提案されている。この刈り込み処理では，時間の経過とともに関連性が低くなるノードやアークを削除し，アルゴリズムの計算リソースを効果的に管理する。</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実験の結果，</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RG</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は刈り込みメカニズムを併用することによって，他の高性能アルゴリズムに匹敵する待ち時間の短縮を達成する一方，メモリと計算能力を大幅に削減できることが示された。これはサービス品質に悪影響を与えることなく実システムで動作可能な，ウェブプリフェッチの低コストな代替手段として</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RG</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を活用できる可能性を示している。</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lgn="just">
              <a:buNone/>
            </a:pPr>
            <a:r>
              <a:rPr lang="en-US" altLang="ja-JP" sz="1800" kern="100" dirty="0">
                <a:effectLst/>
                <a:latin typeface="ＭＳ 明朝" panose="02020609040205080304" pitchFamily="17" charset="-128"/>
                <a:ea typeface="游明朝" panose="02020400000000000000" pitchFamily="18" charset="-128"/>
                <a:cs typeface="Times New Roman" panose="02020603050405020304" pitchFamily="18" charset="0"/>
              </a:rPr>
              <a:t> </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要約すると，</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RG</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アルゴリズムとその刈り込み手法は，ウェブユーザーのアクセスを予測するためのコスト効率の高いソリューションを提供し，予測精度と最小限のリソース消費のバランスをとる。このバランスにより，</a:t>
            </a:r>
            <a:r>
              <a:rPr lang="en-US"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RG</a:t>
            </a:r>
            <a:r>
              <a:rPr lang="ja-JP" altLang="ja-JP" sz="1800" kern="100" dirty="0">
                <a:effectLst/>
                <a:latin typeface="游明朝" panose="02020400000000000000" pitchFamily="18" charset="-128"/>
                <a:ea typeface="ＭＳ 明朝" panose="02020609040205080304" pitchFamily="17" charset="-128"/>
                <a:cs typeface="Times New Roman" panose="02020603050405020304" pitchFamily="18" charset="0"/>
              </a:rPr>
              <a:t>はプリフェッチを通じてウェブパフォーマンスを向上させるための実行可能な選択肢となり，ウェブシステムに大きな計算負荷をかけることなく待ち時間を短縮することで，より良いユーザーエクスペリエンスに貢献する。</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0" indent="0">
              <a:buNone/>
            </a:pPr>
            <a:endParaRPr kumimoji="1" lang="ja-JP" altLang="en-US" dirty="0"/>
          </a:p>
        </p:txBody>
      </p:sp>
      <p:sp>
        <p:nvSpPr>
          <p:cNvPr id="3" name="スライド番号プレースホルダー 2">
            <a:extLst>
              <a:ext uri="{FF2B5EF4-FFF2-40B4-BE49-F238E27FC236}">
                <a16:creationId xmlns:a16="http://schemas.microsoft.com/office/drawing/2014/main" id="{08CAFDA0-064F-8400-671B-4C27C1951D6D}"/>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47</a:t>
            </a:fld>
            <a:endParaRPr lang="en-US" altLang="ja-JP" dirty="0">
              <a:solidFill>
                <a:prstClr val="black"/>
              </a:solidFill>
            </a:endParaRPr>
          </a:p>
        </p:txBody>
      </p:sp>
      <p:sp>
        <p:nvSpPr>
          <p:cNvPr id="4" name="タイトル 3">
            <a:extLst>
              <a:ext uri="{FF2B5EF4-FFF2-40B4-BE49-F238E27FC236}">
                <a16:creationId xmlns:a16="http://schemas.microsoft.com/office/drawing/2014/main" id="{74E39DC4-4EA7-AEB5-6A07-5197C02B73A8}"/>
              </a:ext>
            </a:extLst>
          </p:cNvPr>
          <p:cNvSpPr>
            <a:spLocks noGrp="1"/>
          </p:cNvSpPr>
          <p:nvPr>
            <p:ph type="title"/>
          </p:nvPr>
        </p:nvSpPr>
        <p:spPr/>
        <p:txBody>
          <a:bodyPr>
            <a:normAutofit fontScale="90000"/>
          </a:bodyPr>
          <a:lstStyle/>
          <a:p>
            <a:r>
              <a:rPr kumimoji="1" lang="en-US" altLang="ja-JP" dirty="0"/>
              <a:t>Referrer Graph (RG) </a:t>
            </a:r>
            <a:r>
              <a:rPr kumimoji="1" lang="ja-JP" altLang="en-US" dirty="0"/>
              <a:t>アルゴリズム</a:t>
            </a:r>
          </a:p>
        </p:txBody>
      </p:sp>
    </p:spTree>
    <p:extLst>
      <p:ext uri="{BB962C8B-B14F-4D97-AF65-F5344CB8AC3E}">
        <p14:creationId xmlns:p14="http://schemas.microsoft.com/office/powerpoint/2010/main" val="2701308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8CAFDA0-064F-8400-671B-4C27C1951D6D}"/>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48</a:t>
            </a:fld>
            <a:endParaRPr lang="en-US" altLang="ja-JP" dirty="0">
              <a:solidFill>
                <a:prstClr val="black"/>
              </a:solidFill>
            </a:endParaRPr>
          </a:p>
        </p:txBody>
      </p:sp>
      <p:sp>
        <p:nvSpPr>
          <p:cNvPr id="4" name="タイトル 3">
            <a:extLst>
              <a:ext uri="{FF2B5EF4-FFF2-40B4-BE49-F238E27FC236}">
                <a16:creationId xmlns:a16="http://schemas.microsoft.com/office/drawing/2014/main" id="{74E39DC4-4EA7-AEB5-6A07-5197C02B73A8}"/>
              </a:ext>
            </a:extLst>
          </p:cNvPr>
          <p:cNvSpPr>
            <a:spLocks noGrp="1"/>
          </p:cNvSpPr>
          <p:nvPr>
            <p:ph type="title"/>
          </p:nvPr>
        </p:nvSpPr>
        <p:spPr/>
        <p:txBody>
          <a:bodyPr>
            <a:normAutofit fontScale="90000"/>
          </a:bodyPr>
          <a:lstStyle/>
          <a:p>
            <a:r>
              <a:rPr lang="ja-JP" altLang="en-US" dirty="0"/>
              <a:t>質疑</a:t>
            </a:r>
            <a:endParaRPr kumimoji="1" lang="ja-JP" altLang="en-US" dirty="0"/>
          </a:p>
        </p:txBody>
      </p:sp>
      <p:sp>
        <p:nvSpPr>
          <p:cNvPr id="6" name="コンテンツ プレースホルダー 5">
            <a:extLst>
              <a:ext uri="{FF2B5EF4-FFF2-40B4-BE49-F238E27FC236}">
                <a16:creationId xmlns:a16="http://schemas.microsoft.com/office/drawing/2014/main" id="{2BFBE2C9-4420-F16C-C3F8-F16756FB1A82}"/>
              </a:ext>
            </a:extLst>
          </p:cNvPr>
          <p:cNvSpPr>
            <a:spLocks noGrp="1"/>
          </p:cNvSpPr>
          <p:nvPr>
            <p:ph sz="half" idx="10"/>
          </p:nvPr>
        </p:nvSpPr>
        <p:spPr>
          <a:xfrm>
            <a:off x="612000" y="1216455"/>
            <a:ext cx="7920000" cy="5761287"/>
          </a:xfrm>
        </p:spPr>
        <p:txBody>
          <a:bodyPr/>
          <a:lstStyle/>
          <a:p>
            <a:r>
              <a:rPr lang="ja-JP" altLang="en-US" b="0" i="0">
                <a:solidFill>
                  <a:srgbClr val="222222"/>
                </a:solidFill>
                <a:effectLst/>
                <a:highlight>
                  <a:srgbClr val="FFFFFF"/>
                </a:highlight>
                <a:latin typeface="Arial" panose="020B0604020202020204" pitchFamily="34" charset="0"/>
              </a:rPr>
              <a:t>ユーザーモデルをどのように構築</a:t>
            </a:r>
            <a:r>
              <a:rPr lang="en-US" altLang="ja-JP" b="0" i="0">
                <a:solidFill>
                  <a:srgbClr val="222222"/>
                </a:solidFill>
                <a:effectLst/>
                <a:highlight>
                  <a:srgbClr val="FFFFFF"/>
                </a:highlight>
                <a:latin typeface="Arial" panose="020B0604020202020204" pitchFamily="34" charset="0"/>
              </a:rPr>
              <a:t>or</a:t>
            </a:r>
            <a:r>
              <a:rPr lang="ja-JP" altLang="en-US" b="0" i="0">
                <a:solidFill>
                  <a:srgbClr val="222222"/>
                </a:solidFill>
                <a:effectLst/>
                <a:highlight>
                  <a:srgbClr val="FFFFFF"/>
                </a:highlight>
                <a:latin typeface="Arial" panose="020B0604020202020204" pitchFamily="34" charset="0"/>
              </a:rPr>
              <a:t>推定するのか？</a:t>
            </a:r>
            <a:endParaRPr lang="en-US" altLang="ja-JP" b="0" i="0">
              <a:solidFill>
                <a:srgbClr val="222222"/>
              </a:solidFill>
              <a:effectLst/>
              <a:highlight>
                <a:srgbClr val="FFFFFF"/>
              </a:highlight>
              <a:latin typeface="Arial" panose="020B0604020202020204" pitchFamily="34" charset="0"/>
            </a:endParaRPr>
          </a:p>
          <a:p>
            <a:pPr marL="360363" lvl="1" indent="0">
              <a:buNone/>
            </a:pPr>
            <a:r>
              <a:rPr lang="ja-JP" altLang="en-US">
                <a:solidFill>
                  <a:srgbClr val="222222"/>
                </a:solidFill>
                <a:highlight>
                  <a:srgbClr val="FFFFFF"/>
                </a:highlight>
                <a:latin typeface="Arial" panose="020B0604020202020204" pitchFamily="34" charset="0"/>
              </a:rPr>
              <a:t>→</a:t>
            </a:r>
            <a:r>
              <a:rPr lang="en-US" altLang="ja-JP">
                <a:solidFill>
                  <a:srgbClr val="222222"/>
                </a:solidFill>
                <a:highlight>
                  <a:srgbClr val="FFFFFF"/>
                </a:highlight>
                <a:latin typeface="Arial" panose="020B0604020202020204" pitchFamily="34" charset="0"/>
              </a:rPr>
              <a:t> </a:t>
            </a:r>
            <a:r>
              <a:rPr lang="ja-JP" altLang="en-US" b="0" i="0">
                <a:solidFill>
                  <a:srgbClr val="222222"/>
                </a:solidFill>
                <a:effectLst/>
                <a:highlight>
                  <a:srgbClr val="FFFFFF"/>
                </a:highlight>
                <a:latin typeface="Arial" panose="020B0604020202020204" pitchFamily="34" charset="0"/>
              </a:rPr>
              <a:t>本研究はユーザーモデル推測のための準備段階という位置付けであり、詳細は今後議論していく。</a:t>
            </a:r>
            <a:endParaRPr lang="en-US" altLang="ja-JP" b="0" i="0">
              <a:solidFill>
                <a:srgbClr val="222222"/>
              </a:solidFill>
              <a:effectLst/>
              <a:highlight>
                <a:srgbClr val="FFFFFF"/>
              </a:highlight>
              <a:latin typeface="Arial" panose="020B0604020202020204" pitchFamily="34" charset="0"/>
            </a:endParaRPr>
          </a:p>
          <a:p>
            <a:r>
              <a:rPr lang="ja-JP" altLang="en-US">
                <a:solidFill>
                  <a:srgbClr val="222222"/>
                </a:solidFill>
                <a:highlight>
                  <a:srgbClr val="FFFFFF"/>
                </a:highlight>
                <a:latin typeface="Arial" panose="020B0604020202020204" pitchFamily="34" charset="0"/>
              </a:rPr>
              <a:t>レコメンデーションの機能の例は？</a:t>
            </a:r>
            <a:endParaRPr lang="en-US" altLang="ja-JP">
              <a:solidFill>
                <a:srgbClr val="222222"/>
              </a:solidFill>
              <a:highlight>
                <a:srgbClr val="FFFFFF"/>
              </a:highlight>
              <a:latin typeface="Arial" panose="020B0604020202020204" pitchFamily="34" charset="0"/>
            </a:endParaRPr>
          </a:p>
          <a:p>
            <a:pPr marL="360363" lvl="1" indent="0">
              <a:buNone/>
            </a:pPr>
            <a:r>
              <a:rPr lang="ja-JP" altLang="en-US">
                <a:solidFill>
                  <a:srgbClr val="222222"/>
                </a:solidFill>
                <a:highlight>
                  <a:srgbClr val="FFFFFF"/>
                </a:highlight>
                <a:latin typeface="Arial" panose="020B0604020202020204" pitchFamily="34" charset="0"/>
              </a:rPr>
              <a:t>→</a:t>
            </a:r>
            <a:r>
              <a:rPr lang="en-US" altLang="ja-JP">
                <a:solidFill>
                  <a:srgbClr val="222222"/>
                </a:solidFill>
                <a:highlight>
                  <a:srgbClr val="FFFFFF"/>
                </a:highlight>
                <a:latin typeface="Arial" panose="020B0604020202020204" pitchFamily="34" charset="0"/>
              </a:rPr>
              <a:t> </a:t>
            </a:r>
            <a:r>
              <a:rPr lang="ja-JP" altLang="en-US">
                <a:solidFill>
                  <a:srgbClr val="222222"/>
                </a:solidFill>
                <a:highlight>
                  <a:srgbClr val="FFFFFF"/>
                </a:highlight>
                <a:latin typeface="Arial" panose="020B0604020202020204" pitchFamily="34" charset="0"/>
              </a:rPr>
              <a:t>たとえばキーワードレコメンデーション、直接的な一次情報の提示などが現実的と考えている。</a:t>
            </a:r>
            <a:endParaRPr lang="en-US" altLang="ja-JP">
              <a:solidFill>
                <a:srgbClr val="222222"/>
              </a:solidFill>
              <a:highlight>
                <a:srgbClr val="FFFFFF"/>
              </a:highlight>
              <a:latin typeface="Arial" panose="020B0604020202020204" pitchFamily="34" charset="0"/>
            </a:endParaRPr>
          </a:p>
          <a:p>
            <a:r>
              <a:rPr lang="en" altLang="ja-JP" b="0" i="0">
                <a:solidFill>
                  <a:srgbClr val="222222"/>
                </a:solidFill>
                <a:effectLst/>
                <a:highlight>
                  <a:srgbClr val="FFFFFF"/>
                </a:highlight>
                <a:latin typeface="Arial" panose="020B0604020202020204" pitchFamily="34" charset="0"/>
              </a:rPr>
              <a:t>zipf</a:t>
            </a:r>
            <a:r>
              <a:rPr lang="ja-JP" altLang="en-US" b="0" i="0">
                <a:solidFill>
                  <a:srgbClr val="222222"/>
                </a:solidFill>
                <a:effectLst/>
                <a:highlight>
                  <a:srgbClr val="FFFFFF"/>
                </a:highlight>
                <a:latin typeface="Arial" panose="020B0604020202020204" pitchFamily="34" charset="0"/>
              </a:rPr>
              <a:t>の係数に日差（</a:t>
            </a:r>
            <a:r>
              <a:rPr lang="en-US" altLang="ja-JP" b="0" i="0">
                <a:solidFill>
                  <a:srgbClr val="222222"/>
                </a:solidFill>
                <a:effectLst/>
                <a:highlight>
                  <a:srgbClr val="FFFFFF"/>
                </a:highlight>
                <a:latin typeface="Arial" panose="020B0604020202020204" pitchFamily="34" charset="0"/>
              </a:rPr>
              <a:t>2.6~3.3</a:t>
            </a:r>
            <a:r>
              <a:rPr lang="ja-JP" altLang="en-US" b="0" i="0">
                <a:solidFill>
                  <a:srgbClr val="222222"/>
                </a:solidFill>
                <a:effectLst/>
                <a:highlight>
                  <a:srgbClr val="FFFFFF"/>
                </a:highlight>
                <a:latin typeface="Arial" panose="020B0604020202020204" pitchFamily="34" charset="0"/>
              </a:rPr>
              <a:t>）がある理由は何だと考えられるか</a:t>
            </a:r>
            <a:r>
              <a:rPr lang="en-US" altLang="ja-JP" b="0" i="0">
                <a:solidFill>
                  <a:srgbClr val="222222"/>
                </a:solidFill>
                <a:effectLst/>
                <a:highlight>
                  <a:srgbClr val="FFFFFF"/>
                </a:highlight>
                <a:latin typeface="Arial" panose="020B0604020202020204" pitchFamily="34" charset="0"/>
              </a:rPr>
              <a:t>?</a:t>
            </a:r>
          </a:p>
          <a:p>
            <a:pPr marL="360363" lvl="1" indent="0">
              <a:buNone/>
            </a:pPr>
            <a:r>
              <a:rPr lang="ja-JP" altLang="en-US">
                <a:solidFill>
                  <a:srgbClr val="222222"/>
                </a:solidFill>
                <a:highlight>
                  <a:srgbClr val="FFFFFF"/>
                </a:highlight>
                <a:latin typeface="Arial" panose="020B0604020202020204" pitchFamily="34" charset="0"/>
              </a:rPr>
              <a:t>→</a:t>
            </a:r>
            <a:r>
              <a:rPr lang="en-US" altLang="ja-JP">
                <a:solidFill>
                  <a:srgbClr val="222222"/>
                </a:solidFill>
                <a:highlight>
                  <a:srgbClr val="FFFFFF"/>
                </a:highlight>
                <a:latin typeface="Arial" panose="020B0604020202020204" pitchFamily="34" charset="0"/>
              </a:rPr>
              <a:t> </a:t>
            </a:r>
            <a:r>
              <a:rPr lang="ja-JP" altLang="en-US">
                <a:solidFill>
                  <a:srgbClr val="222222"/>
                </a:solidFill>
                <a:highlight>
                  <a:srgbClr val="FFFFFF"/>
                </a:highlight>
                <a:latin typeface="Arial" panose="020B0604020202020204" pitchFamily="34" charset="0"/>
              </a:rPr>
              <a:t>わからない、週による周期があることから平日と休日でユーザー層が異なるためと思われるが具体的何が異なるかまでは調査していない。</a:t>
            </a:r>
            <a:endParaRPr lang="en-US" altLang="ja-JP" b="0" i="0">
              <a:solidFill>
                <a:srgbClr val="222222"/>
              </a:solidFill>
              <a:effectLst/>
              <a:highlight>
                <a:srgbClr val="FFFFFF"/>
              </a:highlight>
              <a:latin typeface="Arial" panose="020B0604020202020204" pitchFamily="34" charset="0"/>
            </a:endParaRPr>
          </a:p>
          <a:p>
            <a:r>
              <a:rPr lang="ja-JP" altLang="en-US">
                <a:solidFill>
                  <a:srgbClr val="222222"/>
                </a:solidFill>
                <a:highlight>
                  <a:srgbClr val="FFFFFF"/>
                </a:highlight>
                <a:latin typeface="Arial" panose="020B0604020202020204" pitchFamily="34" charset="0"/>
              </a:rPr>
              <a:t>被覆比はどの程度妥当だと考えられるか？</a:t>
            </a:r>
            <a:endParaRPr lang="en-US" altLang="ja-JP">
              <a:solidFill>
                <a:srgbClr val="222222"/>
              </a:solidFill>
              <a:highlight>
                <a:srgbClr val="FFFFFF"/>
              </a:highlight>
              <a:latin typeface="Arial" panose="020B0604020202020204" pitchFamily="34" charset="0"/>
            </a:endParaRPr>
          </a:p>
          <a:p>
            <a:pPr marL="360363" lvl="1" indent="0">
              <a:buNone/>
            </a:pPr>
            <a:r>
              <a:rPr lang="ja-JP" altLang="en-US">
                <a:solidFill>
                  <a:srgbClr val="222222"/>
                </a:solidFill>
                <a:highlight>
                  <a:srgbClr val="FFFFFF"/>
                </a:highlight>
                <a:latin typeface="Arial" panose="020B0604020202020204" pitchFamily="34" charset="0"/>
              </a:rPr>
              <a:t>→</a:t>
            </a:r>
            <a:r>
              <a:rPr lang="en-US" altLang="ja-JP">
                <a:solidFill>
                  <a:srgbClr val="222222"/>
                </a:solidFill>
                <a:highlight>
                  <a:srgbClr val="FFFFFF"/>
                </a:highlight>
                <a:latin typeface="Arial" panose="020B0604020202020204" pitchFamily="34" charset="0"/>
              </a:rPr>
              <a:t> </a:t>
            </a:r>
            <a:r>
              <a:rPr lang="ja-JP" altLang="en-US"/>
              <a:t>スライド</a:t>
            </a:r>
            <a:r>
              <a:rPr lang="en-US" altLang="ja-JP"/>
              <a:t>42</a:t>
            </a:r>
            <a:endParaRPr lang="ja-JP" altLang="en-US"/>
          </a:p>
        </p:txBody>
      </p:sp>
    </p:spTree>
    <p:extLst>
      <p:ext uri="{BB962C8B-B14F-4D97-AF65-F5344CB8AC3E}">
        <p14:creationId xmlns:p14="http://schemas.microsoft.com/office/powerpoint/2010/main" val="1055791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42BF308-8F4F-C5DF-B0CA-3EB34CCC2434}"/>
              </a:ext>
            </a:extLst>
          </p:cNvPr>
          <p:cNvSpPr>
            <a:spLocks noGrp="1"/>
          </p:cNvSpPr>
          <p:nvPr>
            <p:ph type="title"/>
          </p:nvPr>
        </p:nvSpPr>
        <p:spPr/>
        <p:txBody>
          <a:bodyPr>
            <a:normAutofit fontScale="90000"/>
          </a:bodyPr>
          <a:lstStyle/>
          <a:p>
            <a:r>
              <a:rPr kumimoji="1" lang="ja-JP" altLang="en-US" dirty="0"/>
              <a:t>研究データのライフサイクルを支える</a:t>
            </a:r>
            <a:br>
              <a:rPr kumimoji="1" lang="en-US" altLang="ja-JP" dirty="0"/>
            </a:br>
            <a:r>
              <a:rPr kumimoji="1" lang="ja-JP" altLang="en-US" dirty="0"/>
              <a:t>プラットフォーム開発</a:t>
            </a:r>
          </a:p>
        </p:txBody>
      </p:sp>
      <p:pic>
        <p:nvPicPr>
          <p:cNvPr id="4" name="図 3">
            <a:extLst>
              <a:ext uri="{FF2B5EF4-FFF2-40B4-BE49-F238E27FC236}">
                <a16:creationId xmlns:a16="http://schemas.microsoft.com/office/drawing/2014/main" id="{EC0D1428-4917-39D8-C71E-9A1875F690AF}"/>
              </a:ext>
            </a:extLst>
          </p:cNvPr>
          <p:cNvPicPr>
            <a:picLocks noChangeAspect="1"/>
          </p:cNvPicPr>
          <p:nvPr/>
        </p:nvPicPr>
        <p:blipFill>
          <a:blip r:embed="rId2"/>
          <a:stretch>
            <a:fillRect/>
          </a:stretch>
        </p:blipFill>
        <p:spPr>
          <a:xfrm>
            <a:off x="526519" y="1462248"/>
            <a:ext cx="8090962" cy="4542294"/>
          </a:xfrm>
          <a:prstGeom prst="rect">
            <a:avLst/>
          </a:prstGeom>
        </p:spPr>
      </p:pic>
      <p:sp>
        <p:nvSpPr>
          <p:cNvPr id="5" name="テキスト ボックス 4">
            <a:extLst>
              <a:ext uri="{FF2B5EF4-FFF2-40B4-BE49-F238E27FC236}">
                <a16:creationId xmlns:a16="http://schemas.microsoft.com/office/drawing/2014/main" id="{9F6C3B0E-B5B0-9601-6BDC-03AAF60C7A93}"/>
              </a:ext>
            </a:extLst>
          </p:cNvPr>
          <p:cNvSpPr txBox="1"/>
          <p:nvPr/>
        </p:nvSpPr>
        <p:spPr>
          <a:xfrm>
            <a:off x="643858" y="6004542"/>
            <a:ext cx="7856283" cy="646331"/>
          </a:xfrm>
          <a:prstGeom prst="rect">
            <a:avLst/>
          </a:prstGeom>
          <a:noFill/>
          <a:ln>
            <a:solidFill>
              <a:schemeClr val="tx1"/>
            </a:solidFill>
          </a:ln>
        </p:spPr>
        <p:txBody>
          <a:bodyPr wrap="square" rtlCol="0">
            <a:spAutoFit/>
          </a:bodyPr>
          <a:lstStyle/>
          <a:p>
            <a:pPr algn="ctr"/>
            <a:r>
              <a:rPr kumimoji="1" lang="ja-JP" altLang="en-US" dirty="0"/>
              <a:t>研究データの保存、共有、検索等をサポートするプラットフォーム開発が進んでいる</a:t>
            </a:r>
          </a:p>
        </p:txBody>
      </p:sp>
    </p:spTree>
    <p:extLst>
      <p:ext uri="{BB962C8B-B14F-4D97-AF65-F5344CB8AC3E}">
        <p14:creationId xmlns:p14="http://schemas.microsoft.com/office/powerpoint/2010/main" val="2534129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63CC4F5-B16D-647D-8F5C-761482210CD9}"/>
              </a:ext>
            </a:extLst>
          </p:cNvPr>
          <p:cNvSpPr>
            <a:spLocks noGrp="1"/>
          </p:cNvSpPr>
          <p:nvPr>
            <p:ph sz="half" idx="10"/>
          </p:nvPr>
        </p:nvSpPr>
        <p:spPr>
          <a:xfrm>
            <a:off x="612000" y="1260000"/>
            <a:ext cx="3769169" cy="5328000"/>
          </a:xfrm>
        </p:spPr>
        <p:txBody>
          <a:bodyPr>
            <a:normAutofit/>
          </a:bodyPr>
          <a:lstStyle/>
          <a:p>
            <a:pPr marL="457200" indent="-457200">
              <a:buFont typeface="+mj-lt"/>
              <a:buAutoNum type="arabicPeriod"/>
            </a:pPr>
            <a:r>
              <a:rPr lang="ja-JP" altLang="en-US" sz="2000" b="1" dirty="0"/>
              <a:t>ユーザーストーリーの収集</a:t>
            </a:r>
            <a:endParaRPr lang="en-US" altLang="ja-JP" sz="2000" b="1" dirty="0"/>
          </a:p>
          <a:p>
            <a:pPr lvl="1">
              <a:buFont typeface="Wingdings" panose="05000000000000000000" pitchFamily="2" charset="2"/>
              <a:buChar char="Ø"/>
            </a:pPr>
            <a:r>
              <a:rPr lang="ja-JP" altLang="en-US" sz="2000" dirty="0"/>
              <a:t> 各基盤担当者が想定するストーリーを列挙</a:t>
            </a:r>
            <a:endParaRPr lang="en-US" altLang="ja-JP" sz="2000" dirty="0"/>
          </a:p>
          <a:p>
            <a:pPr lvl="1">
              <a:buFont typeface="Wingdings" panose="05000000000000000000" pitchFamily="2" charset="2"/>
              <a:buChar char="Ø"/>
            </a:pPr>
            <a:r>
              <a:rPr lang="ja-JP" altLang="en-US" sz="2000" dirty="0"/>
              <a:t>「</a:t>
            </a:r>
            <a:r>
              <a:rPr lang="en-US" altLang="ja-JP" sz="2000" dirty="0"/>
              <a:t>X</a:t>
            </a:r>
            <a:r>
              <a:rPr lang="ja-JP" altLang="en-US" sz="2000" dirty="0"/>
              <a:t>が</a:t>
            </a:r>
            <a:r>
              <a:rPr lang="en-US" altLang="ja-JP" sz="2000" dirty="0"/>
              <a:t>Y</a:t>
            </a:r>
            <a:r>
              <a:rPr lang="ja-JP" altLang="en-US" sz="2000" dirty="0"/>
              <a:t>のため、</a:t>
            </a:r>
            <a:r>
              <a:rPr lang="en-US" altLang="ja-JP" sz="2000" dirty="0"/>
              <a:t>Z</a:t>
            </a:r>
            <a:r>
              <a:rPr lang="ja-JP" altLang="en-US" sz="2000" dirty="0"/>
              <a:t>をしたい」という文を構成するように作成</a:t>
            </a:r>
            <a:endParaRPr lang="en-US" altLang="ja-JP" sz="2000" dirty="0"/>
          </a:p>
          <a:p>
            <a:pPr marL="457200" indent="-457200">
              <a:buFont typeface="+mj-lt"/>
              <a:buAutoNum type="arabicPeriod"/>
            </a:pPr>
            <a:endParaRPr lang="en-US" altLang="ja-JP" sz="2400" dirty="0"/>
          </a:p>
          <a:p>
            <a:pPr marL="457200" indent="-457200">
              <a:buFont typeface="+mj-lt"/>
              <a:buAutoNum type="arabicPeriod"/>
            </a:pPr>
            <a:endParaRPr lang="en-US" altLang="ja-JP" sz="2400" dirty="0"/>
          </a:p>
          <a:p>
            <a:pPr marL="457200" indent="-457200">
              <a:buFont typeface="+mj-lt"/>
              <a:buAutoNum type="arabicPeriod"/>
            </a:pPr>
            <a:r>
              <a:rPr lang="ja-JP" altLang="en-US" sz="2000" b="1" dirty="0"/>
              <a:t>ペルソナの作成</a:t>
            </a:r>
            <a:endParaRPr lang="en-US" altLang="ja-JP" sz="2000" b="1" dirty="0"/>
          </a:p>
          <a:p>
            <a:pPr lvl="1">
              <a:buFont typeface="Wingdings" panose="05000000000000000000" pitchFamily="2" charset="2"/>
              <a:buChar char="Ø"/>
            </a:pPr>
            <a:r>
              <a:rPr lang="ja-JP" altLang="en-US" sz="2000" dirty="0"/>
              <a:t> 各基盤での実験を通じて得られたユーザーの情報をもとに、作業者間で想定するユーザー像（ペルソナ）を作成</a:t>
            </a:r>
            <a:endParaRPr lang="en-US" altLang="ja-JP" sz="2000" dirty="0"/>
          </a:p>
          <a:p>
            <a:pPr marL="0" indent="0">
              <a:buNone/>
            </a:pPr>
            <a:endParaRPr kumimoji="1" lang="ja-JP" altLang="en-US" sz="2400" dirty="0"/>
          </a:p>
        </p:txBody>
      </p:sp>
      <p:sp>
        <p:nvSpPr>
          <p:cNvPr id="3" name="スライド番号プレースホルダー 2">
            <a:extLst>
              <a:ext uri="{FF2B5EF4-FFF2-40B4-BE49-F238E27FC236}">
                <a16:creationId xmlns:a16="http://schemas.microsoft.com/office/drawing/2014/main" id="{3A023727-FABD-BB50-DA8A-3E46DF141E8D}"/>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6</a:t>
            </a:fld>
            <a:endParaRPr lang="en-US" altLang="ja-JP" dirty="0">
              <a:solidFill>
                <a:prstClr val="black"/>
              </a:solidFill>
            </a:endParaRPr>
          </a:p>
        </p:txBody>
      </p:sp>
      <p:sp>
        <p:nvSpPr>
          <p:cNvPr id="4" name="タイトル 3">
            <a:extLst>
              <a:ext uri="{FF2B5EF4-FFF2-40B4-BE49-F238E27FC236}">
                <a16:creationId xmlns:a16="http://schemas.microsoft.com/office/drawing/2014/main" id="{B81FB10B-FB52-3ADE-C2EB-AD75AF882A53}"/>
              </a:ext>
            </a:extLst>
          </p:cNvPr>
          <p:cNvSpPr>
            <a:spLocks noGrp="1"/>
          </p:cNvSpPr>
          <p:nvPr>
            <p:ph type="title"/>
          </p:nvPr>
        </p:nvSpPr>
        <p:spPr/>
        <p:txBody>
          <a:bodyPr/>
          <a:lstStyle/>
          <a:p>
            <a:r>
              <a:rPr kumimoji="1" lang="en-US" altLang="ja-JP" dirty="0"/>
              <a:t>NII RDC</a:t>
            </a:r>
            <a:r>
              <a:rPr kumimoji="1" lang="ja-JP" altLang="en-US" dirty="0"/>
              <a:t>開発手法</a:t>
            </a:r>
          </a:p>
        </p:txBody>
      </p:sp>
      <p:pic>
        <p:nvPicPr>
          <p:cNvPr id="6" name="図 5">
            <a:extLst>
              <a:ext uri="{FF2B5EF4-FFF2-40B4-BE49-F238E27FC236}">
                <a16:creationId xmlns:a16="http://schemas.microsoft.com/office/drawing/2014/main" id="{A4A2A9F7-98FE-67BD-70DD-59410FC302CC}"/>
              </a:ext>
            </a:extLst>
          </p:cNvPr>
          <p:cNvPicPr>
            <a:picLocks noChangeAspect="1"/>
          </p:cNvPicPr>
          <p:nvPr/>
        </p:nvPicPr>
        <p:blipFill rotWithShape="1">
          <a:blip r:embed="rId2"/>
          <a:srcRect b="6063"/>
          <a:stretch/>
        </p:blipFill>
        <p:spPr>
          <a:xfrm>
            <a:off x="5520262" y="1263679"/>
            <a:ext cx="2588166" cy="1699919"/>
          </a:xfrm>
          <a:prstGeom prst="rect">
            <a:avLst/>
          </a:prstGeom>
          <a:ln w="12700">
            <a:solidFill>
              <a:schemeClr val="tx1"/>
            </a:solidFill>
          </a:ln>
        </p:spPr>
      </p:pic>
      <p:pic>
        <p:nvPicPr>
          <p:cNvPr id="8" name="図 7">
            <a:extLst>
              <a:ext uri="{FF2B5EF4-FFF2-40B4-BE49-F238E27FC236}">
                <a16:creationId xmlns:a16="http://schemas.microsoft.com/office/drawing/2014/main" id="{0E8FBE3E-F3A3-9979-749F-54D71B86022F}"/>
              </a:ext>
            </a:extLst>
          </p:cNvPr>
          <p:cNvPicPr>
            <a:picLocks noChangeAspect="1"/>
          </p:cNvPicPr>
          <p:nvPr/>
        </p:nvPicPr>
        <p:blipFill>
          <a:blip r:embed="rId3"/>
          <a:stretch>
            <a:fillRect/>
          </a:stretch>
        </p:blipFill>
        <p:spPr>
          <a:xfrm>
            <a:off x="4614050" y="1260000"/>
            <a:ext cx="754840" cy="1950004"/>
          </a:xfrm>
          <a:prstGeom prst="rect">
            <a:avLst/>
          </a:prstGeom>
        </p:spPr>
      </p:pic>
      <p:pic>
        <p:nvPicPr>
          <p:cNvPr id="9" name="図 8">
            <a:extLst>
              <a:ext uri="{FF2B5EF4-FFF2-40B4-BE49-F238E27FC236}">
                <a16:creationId xmlns:a16="http://schemas.microsoft.com/office/drawing/2014/main" id="{A7B61FD8-AA62-092B-BB5F-82519F3AEE16}"/>
              </a:ext>
            </a:extLst>
          </p:cNvPr>
          <p:cNvPicPr>
            <a:picLocks noChangeAspect="1"/>
          </p:cNvPicPr>
          <p:nvPr/>
        </p:nvPicPr>
        <p:blipFill>
          <a:blip r:embed="rId4"/>
          <a:stretch>
            <a:fillRect/>
          </a:stretch>
        </p:blipFill>
        <p:spPr>
          <a:xfrm>
            <a:off x="4608000" y="3816493"/>
            <a:ext cx="3581392" cy="2004880"/>
          </a:xfrm>
          <a:prstGeom prst="rect">
            <a:avLst/>
          </a:prstGeom>
        </p:spPr>
      </p:pic>
      <p:sp>
        <p:nvSpPr>
          <p:cNvPr id="10" name="テキスト ボックス 9">
            <a:extLst>
              <a:ext uri="{FF2B5EF4-FFF2-40B4-BE49-F238E27FC236}">
                <a16:creationId xmlns:a16="http://schemas.microsoft.com/office/drawing/2014/main" id="{F6C2D5D8-79CC-DFA3-6671-E0EEE51D04BC}"/>
              </a:ext>
            </a:extLst>
          </p:cNvPr>
          <p:cNvSpPr txBox="1"/>
          <p:nvPr/>
        </p:nvSpPr>
        <p:spPr>
          <a:xfrm>
            <a:off x="4524791" y="3210004"/>
            <a:ext cx="3769169" cy="461665"/>
          </a:xfrm>
          <a:prstGeom prst="rect">
            <a:avLst/>
          </a:prstGeom>
          <a:noFill/>
          <a:ln w="12700">
            <a:noFill/>
          </a:ln>
        </p:spPr>
        <p:txBody>
          <a:bodyPr wrap="square" rtlCol="0">
            <a:spAutoFit/>
          </a:bodyPr>
          <a:lstStyle/>
          <a:p>
            <a:pPr algn="ctr"/>
            <a:r>
              <a:rPr kumimoji="1" lang="en-US" altLang="ja-JP" sz="1200" u="sng" dirty="0"/>
              <a:t>21</a:t>
            </a:r>
            <a:r>
              <a:rPr kumimoji="1" lang="ja-JP" altLang="en-US" sz="1200" u="sng" dirty="0"/>
              <a:t>件</a:t>
            </a:r>
            <a:r>
              <a:rPr kumimoji="1" lang="ja-JP" altLang="en-US" sz="1200" dirty="0"/>
              <a:t>のユースケースに対して</a:t>
            </a:r>
            <a:r>
              <a:rPr kumimoji="1" lang="en-US" altLang="ja-JP" sz="1200" u="sng" dirty="0"/>
              <a:t>138</a:t>
            </a:r>
            <a:r>
              <a:rPr kumimoji="1" lang="ja-JP" altLang="en-US" sz="1200" u="sng" dirty="0"/>
              <a:t>件</a:t>
            </a:r>
            <a:r>
              <a:rPr kumimoji="1" lang="ja-JP" altLang="en-US" sz="1200" dirty="0"/>
              <a:t>のユーザーストーリーが作成されている（</a:t>
            </a:r>
            <a:r>
              <a:rPr kumimoji="1" lang="en-US" altLang="ja-JP" sz="1200" dirty="0"/>
              <a:t>2024</a:t>
            </a:r>
            <a:r>
              <a:rPr kumimoji="1" lang="ja-JP" altLang="en-US" sz="1200" dirty="0"/>
              <a:t>年</a:t>
            </a:r>
            <a:r>
              <a:rPr kumimoji="1" lang="en-US" altLang="ja-JP" sz="1200" dirty="0"/>
              <a:t>5</a:t>
            </a:r>
            <a:r>
              <a:rPr kumimoji="1" lang="ja-JP" altLang="en-US" sz="1200" dirty="0"/>
              <a:t>月現在）</a:t>
            </a:r>
          </a:p>
        </p:txBody>
      </p:sp>
      <p:sp>
        <p:nvSpPr>
          <p:cNvPr id="11" name="テキスト ボックス 10">
            <a:extLst>
              <a:ext uri="{FF2B5EF4-FFF2-40B4-BE49-F238E27FC236}">
                <a16:creationId xmlns:a16="http://schemas.microsoft.com/office/drawing/2014/main" id="{863742B7-76C9-6B80-ACE0-6C52F101F3E7}"/>
              </a:ext>
            </a:extLst>
          </p:cNvPr>
          <p:cNvSpPr txBox="1"/>
          <p:nvPr/>
        </p:nvSpPr>
        <p:spPr>
          <a:xfrm>
            <a:off x="4572000" y="5836946"/>
            <a:ext cx="3769169" cy="461665"/>
          </a:xfrm>
          <a:prstGeom prst="rect">
            <a:avLst/>
          </a:prstGeom>
          <a:noFill/>
          <a:ln w="12700">
            <a:noFill/>
          </a:ln>
        </p:spPr>
        <p:txBody>
          <a:bodyPr wrap="square" rtlCol="0">
            <a:spAutoFit/>
          </a:bodyPr>
          <a:lstStyle/>
          <a:p>
            <a:pPr algn="ctr"/>
            <a:r>
              <a:rPr kumimoji="1" lang="ja-JP" altLang="en-US" sz="1200" dirty="0"/>
              <a:t>研究者、機関管理者、図書館員など細分化したペルソナ</a:t>
            </a:r>
            <a:r>
              <a:rPr kumimoji="1" lang="en-US" altLang="ja-JP" sz="1200" u="sng" dirty="0"/>
              <a:t>16</a:t>
            </a:r>
            <a:r>
              <a:rPr kumimoji="1" lang="ja-JP" altLang="en-US" sz="1200" u="sng" dirty="0"/>
              <a:t>種類</a:t>
            </a:r>
            <a:r>
              <a:rPr kumimoji="1" lang="ja-JP" altLang="en-US" sz="1200" dirty="0"/>
              <a:t>を作成している（</a:t>
            </a:r>
            <a:r>
              <a:rPr kumimoji="1" lang="en-US" altLang="ja-JP" sz="1200" dirty="0"/>
              <a:t>2024</a:t>
            </a:r>
            <a:r>
              <a:rPr kumimoji="1" lang="ja-JP" altLang="en-US" sz="1200" dirty="0"/>
              <a:t>年</a:t>
            </a:r>
            <a:r>
              <a:rPr kumimoji="1" lang="en-US" altLang="ja-JP" sz="1200" dirty="0"/>
              <a:t>5</a:t>
            </a:r>
            <a:r>
              <a:rPr kumimoji="1" lang="ja-JP" altLang="en-US" sz="1200" dirty="0"/>
              <a:t>月現在）</a:t>
            </a:r>
          </a:p>
        </p:txBody>
      </p:sp>
      <p:sp>
        <p:nvSpPr>
          <p:cNvPr id="12" name="テキスト ボックス 11">
            <a:extLst>
              <a:ext uri="{FF2B5EF4-FFF2-40B4-BE49-F238E27FC236}">
                <a16:creationId xmlns:a16="http://schemas.microsoft.com/office/drawing/2014/main" id="{9B774120-5217-B873-0E54-AA34DB3CDB96}"/>
              </a:ext>
            </a:extLst>
          </p:cNvPr>
          <p:cNvSpPr txBox="1"/>
          <p:nvPr/>
        </p:nvSpPr>
        <p:spPr>
          <a:xfrm>
            <a:off x="2871537" y="6396335"/>
            <a:ext cx="6208294" cy="461665"/>
          </a:xfrm>
          <a:prstGeom prst="rect">
            <a:avLst/>
          </a:prstGeom>
          <a:noFill/>
        </p:spPr>
        <p:txBody>
          <a:bodyPr wrap="square">
            <a:spAutoFit/>
          </a:bodyPr>
          <a:lstStyle/>
          <a:p>
            <a:pPr algn="l"/>
            <a:r>
              <a:rPr lang="en-US" altLang="ja-JP" sz="1200" dirty="0">
                <a:solidFill>
                  <a:srgbClr val="000000"/>
                </a:solidFill>
                <a:latin typeface="ヒラギノ角ゴ Pro W3"/>
              </a:rPr>
              <a:t>Ref: </a:t>
            </a:r>
            <a:r>
              <a:rPr lang="ja-JP" altLang="en-US" sz="1200" dirty="0">
                <a:solidFill>
                  <a:srgbClr val="000000"/>
                </a:solidFill>
                <a:latin typeface="ヒラギノ角ゴ Pro W3"/>
              </a:rPr>
              <a:t>研究データ管理サービスのユーザーストーリー分析によるサービスドメインの検討</a:t>
            </a:r>
          </a:p>
          <a:p>
            <a:r>
              <a:rPr lang="en-US" altLang="ja-JP" sz="1200" b="0" i="0" dirty="0">
                <a:solidFill>
                  <a:srgbClr val="333333"/>
                </a:solidFill>
                <a:effectLst/>
                <a:latin typeface="ヒラギノ角ゴ Pro W3"/>
              </a:rPr>
              <a:t>http://id.nii.ac.jp/1001/00216675/</a:t>
            </a:r>
            <a:endParaRPr lang="ja-JP" altLang="en-US" sz="1200" dirty="0"/>
          </a:p>
        </p:txBody>
      </p:sp>
    </p:spTree>
    <p:extLst>
      <p:ext uri="{BB962C8B-B14F-4D97-AF65-F5344CB8AC3E}">
        <p14:creationId xmlns:p14="http://schemas.microsoft.com/office/powerpoint/2010/main" val="255233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800" dirty="0"/>
              <a:t>参考：</a:t>
            </a:r>
            <a:r>
              <a:rPr kumimoji="1" lang="ja-JP" altLang="en-US" sz="2800" dirty="0"/>
              <a:t>ペルソナ「若手研究者」記述例</a:t>
            </a:r>
          </a:p>
        </p:txBody>
      </p:sp>
      <p:sp>
        <p:nvSpPr>
          <p:cNvPr id="3" name="コンテンツ プレースホルダー 2"/>
          <p:cNvSpPr>
            <a:spLocks noGrp="1"/>
          </p:cNvSpPr>
          <p:nvPr>
            <p:ph idx="4294967295"/>
          </p:nvPr>
        </p:nvSpPr>
        <p:spPr>
          <a:xfrm>
            <a:off x="2669180" y="1619970"/>
            <a:ext cx="6216723" cy="2622430"/>
          </a:xfrm>
        </p:spPr>
        <p:txBody>
          <a:bodyPr>
            <a:normAutofit fontScale="70000" lnSpcReduction="20000"/>
          </a:bodyPr>
          <a:lstStyle/>
          <a:p>
            <a:pPr>
              <a:lnSpc>
                <a:spcPct val="110000"/>
              </a:lnSpc>
            </a:pPr>
            <a:r>
              <a:rPr lang="ja-JP" altLang="en-US" dirty="0"/>
              <a:t>若手研究者</a:t>
            </a:r>
            <a:r>
              <a:rPr lang="en-US" altLang="ja-JP" dirty="0"/>
              <a:t>Y</a:t>
            </a:r>
            <a:r>
              <a:rPr lang="ja-JP" altLang="en-US" dirty="0"/>
              <a:t>は</a:t>
            </a:r>
            <a:r>
              <a:rPr lang="en-US" altLang="ja-JP" dirty="0"/>
              <a:t>30</a:t>
            </a:r>
            <a:r>
              <a:rPr lang="ja-JP" altLang="en-US" dirty="0"/>
              <a:t>代の女性で、東京の大規模な国立大学に勤めている</a:t>
            </a:r>
            <a:r>
              <a:rPr lang="ja-JP" altLang="en-US" u="sng" dirty="0"/>
              <a:t>大学教員で生命科学分野の講師</a:t>
            </a:r>
            <a:endParaRPr lang="en-US" altLang="ja-JP" dirty="0"/>
          </a:p>
          <a:p>
            <a:pPr>
              <a:lnSpc>
                <a:spcPct val="110000"/>
              </a:lnSpc>
            </a:pPr>
            <a:r>
              <a:rPr lang="ja-JP" altLang="en-US" dirty="0"/>
              <a:t>ユーモラスだが野心的で研究開発の詳細には拘るが、業績につながらないイベント講演などには消極的。データの整理整頓を常に心がけている。大学における研究・教育の他、学会活動の経験がある。過去に複数研究機関での経験がある。</a:t>
            </a:r>
            <a:endParaRPr lang="en-US" altLang="ja-JP" dirty="0"/>
          </a:p>
        </p:txBody>
      </p:sp>
      <p:sp>
        <p:nvSpPr>
          <p:cNvPr id="11" name="正方形/長方形 10"/>
          <p:cNvSpPr/>
          <p:nvPr/>
        </p:nvSpPr>
        <p:spPr>
          <a:xfrm>
            <a:off x="258097" y="4167060"/>
            <a:ext cx="8627806" cy="1769523"/>
          </a:xfrm>
          <a:prstGeom prst="rect">
            <a:avLst/>
          </a:prstGeom>
        </p:spPr>
        <p:txBody>
          <a:bodyPr wrap="square">
            <a:spAutoFit/>
          </a:bodyPr>
          <a:lstStyle/>
          <a:p>
            <a:pPr marL="285750" indent="-285750">
              <a:lnSpc>
                <a:spcPct val="110000"/>
              </a:lnSpc>
              <a:buFont typeface="Arial" panose="020B0604020202020204" pitchFamily="34" charset="0"/>
              <a:buChar char="•"/>
            </a:pPr>
            <a:r>
              <a:rPr lang="en-US" altLang="ja-JP" sz="2000" dirty="0"/>
              <a:t>IT</a:t>
            </a:r>
            <a:r>
              <a:rPr lang="ja-JP" altLang="en-US" sz="2000" dirty="0"/>
              <a:t>リテラシーは大学教員の普通であり、インターネットは業務やプライベートで常用している。所持デバイスは</a:t>
            </a:r>
            <a:r>
              <a:rPr lang="en-US" altLang="ja-JP" sz="2000" dirty="0"/>
              <a:t>Windows PC</a:t>
            </a:r>
            <a:r>
              <a:rPr lang="ja-JP" altLang="en-US" sz="2000" dirty="0"/>
              <a:t>と</a:t>
            </a:r>
            <a:r>
              <a:rPr lang="en-US" altLang="ja-JP" sz="2000" dirty="0"/>
              <a:t>iPhone</a:t>
            </a:r>
            <a:r>
              <a:rPr lang="ja-JP" altLang="en-US" sz="2000" dirty="0"/>
              <a:t>を使用している。流行にはそれほど流されず、利用するサービスについて開発元へのこだわりはなく、セキュリティ面やデザイン面の他、特に機能面を重視している。</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53" y="1675544"/>
            <a:ext cx="2156717" cy="2156717"/>
          </a:xfrm>
          <a:prstGeom prst="rect">
            <a:avLst/>
          </a:prstGeom>
        </p:spPr>
      </p:pic>
      <p:sp>
        <p:nvSpPr>
          <p:cNvPr id="5" name="正方形/長方形 4"/>
          <p:cNvSpPr/>
          <p:nvPr/>
        </p:nvSpPr>
        <p:spPr>
          <a:xfrm>
            <a:off x="4387066" y="6266270"/>
            <a:ext cx="4669604" cy="523220"/>
          </a:xfrm>
          <a:prstGeom prst="rect">
            <a:avLst/>
          </a:prstGeom>
        </p:spPr>
        <p:txBody>
          <a:bodyPr wrap="square">
            <a:spAutoFit/>
          </a:bodyPr>
          <a:lstStyle/>
          <a:p>
            <a:r>
              <a:rPr lang="en-US" altLang="ja-JP" sz="1400" dirty="0"/>
              <a:t>※</a:t>
            </a:r>
            <a:r>
              <a:rPr lang="ja-JP" altLang="en-US" sz="1400" dirty="0"/>
              <a:t>写真は</a:t>
            </a:r>
            <a:r>
              <a:rPr lang="en-US" altLang="ja-JP" sz="1400" dirty="0"/>
              <a:t>AI</a:t>
            </a:r>
            <a:r>
              <a:rPr lang="ja-JP" altLang="en-US" sz="1400" dirty="0"/>
              <a:t>によって生成された実在しない人物です。</a:t>
            </a:r>
            <a:endParaRPr lang="en-US" altLang="ja-JP" sz="1400" dirty="0"/>
          </a:p>
          <a:p>
            <a:r>
              <a:rPr lang="en-US" altLang="ja-JP" sz="1400" dirty="0"/>
              <a:t>Ref: </a:t>
            </a:r>
            <a:r>
              <a:rPr lang="ja-JP" altLang="en-US" sz="1400" dirty="0"/>
              <a:t>https://www.photo-ac.com/main/genface/</a:t>
            </a:r>
          </a:p>
        </p:txBody>
      </p:sp>
    </p:spTree>
    <p:extLst>
      <p:ext uri="{BB962C8B-B14F-4D97-AF65-F5344CB8AC3E}">
        <p14:creationId xmlns:p14="http://schemas.microsoft.com/office/powerpoint/2010/main" val="438356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EAED6D-2D12-2E81-2B2A-12B635FF5DC1}"/>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8</a:t>
            </a:fld>
            <a:endParaRPr lang="en-US" altLang="ja-JP" dirty="0">
              <a:solidFill>
                <a:prstClr val="black"/>
              </a:solidFill>
            </a:endParaRPr>
          </a:p>
        </p:txBody>
      </p:sp>
      <p:sp>
        <p:nvSpPr>
          <p:cNvPr id="4" name="タイトル 3">
            <a:extLst>
              <a:ext uri="{FF2B5EF4-FFF2-40B4-BE49-F238E27FC236}">
                <a16:creationId xmlns:a16="http://schemas.microsoft.com/office/drawing/2014/main" id="{CC41C731-34E3-E340-A4E8-6D10466815E1}"/>
              </a:ext>
            </a:extLst>
          </p:cNvPr>
          <p:cNvSpPr>
            <a:spLocks noGrp="1"/>
          </p:cNvSpPr>
          <p:nvPr>
            <p:ph type="title"/>
          </p:nvPr>
        </p:nvSpPr>
        <p:spPr/>
        <p:txBody>
          <a:bodyPr>
            <a:normAutofit/>
          </a:bodyPr>
          <a:lstStyle/>
          <a:p>
            <a:r>
              <a:rPr kumimoji="1" lang="ja-JP" altLang="en-US" dirty="0"/>
              <a:t>課題：想定したユーザー行動の検証</a:t>
            </a:r>
          </a:p>
        </p:txBody>
      </p:sp>
      <p:graphicFrame>
        <p:nvGraphicFramePr>
          <p:cNvPr id="8" name="表 7">
            <a:extLst>
              <a:ext uri="{FF2B5EF4-FFF2-40B4-BE49-F238E27FC236}">
                <a16:creationId xmlns:a16="http://schemas.microsoft.com/office/drawing/2014/main" id="{9492A43D-511A-753C-8377-970B1AD4F45B}"/>
              </a:ext>
            </a:extLst>
          </p:cNvPr>
          <p:cNvGraphicFramePr>
            <a:graphicFrameLocks noGrp="1"/>
          </p:cNvGraphicFramePr>
          <p:nvPr>
            <p:extLst>
              <p:ext uri="{D42A27DB-BD31-4B8C-83A1-F6EECF244321}">
                <p14:modId xmlns:p14="http://schemas.microsoft.com/office/powerpoint/2010/main" val="2693124769"/>
              </p:ext>
            </p:extLst>
          </p:nvPr>
        </p:nvGraphicFramePr>
        <p:xfrm>
          <a:off x="612000" y="1255645"/>
          <a:ext cx="5613871" cy="3232815"/>
        </p:xfrm>
        <a:graphic>
          <a:graphicData uri="http://schemas.openxmlformats.org/drawingml/2006/table">
            <a:tbl>
              <a:tblPr/>
              <a:tblGrid>
                <a:gridCol w="293337">
                  <a:extLst>
                    <a:ext uri="{9D8B030D-6E8A-4147-A177-3AD203B41FA5}">
                      <a16:colId xmlns:a16="http://schemas.microsoft.com/office/drawing/2014/main" val="3128987158"/>
                    </a:ext>
                  </a:extLst>
                </a:gridCol>
                <a:gridCol w="1005467">
                  <a:extLst>
                    <a:ext uri="{9D8B030D-6E8A-4147-A177-3AD203B41FA5}">
                      <a16:colId xmlns:a16="http://schemas.microsoft.com/office/drawing/2014/main" val="2370114291"/>
                    </a:ext>
                  </a:extLst>
                </a:gridCol>
                <a:gridCol w="4315067">
                  <a:extLst>
                    <a:ext uri="{9D8B030D-6E8A-4147-A177-3AD203B41FA5}">
                      <a16:colId xmlns:a16="http://schemas.microsoft.com/office/drawing/2014/main" val="328039795"/>
                    </a:ext>
                  </a:extLst>
                </a:gridCol>
              </a:tblGrid>
              <a:tr h="187791">
                <a:tc>
                  <a:txBody>
                    <a:bodyPr/>
                    <a:lstStyle/>
                    <a:p>
                      <a:pPr algn="l" fontAlgn="ctr"/>
                      <a:r>
                        <a:rPr lang="en-US" sz="1000" b="0" i="0" u="none" strike="noStrike" dirty="0">
                          <a:solidFill>
                            <a:srgbClr val="000000"/>
                          </a:solidFill>
                          <a:effectLst/>
                          <a:latin typeface="Calibri" panose="020F0502020204030204" pitchFamily="34" charset="0"/>
                        </a:rPr>
                        <a:t>No.</a:t>
                      </a:r>
                    </a:p>
                  </a:txBody>
                  <a:tcPr marL="6350" marR="6350" marT="6350" anchor="ctr">
                    <a:lnL>
                      <a:noFill/>
                    </a:lnL>
                    <a:lnR>
                      <a:noFill/>
                    </a:lnR>
                    <a:lnT>
                      <a:noFill/>
                    </a:lnT>
                    <a:lnB>
                      <a:noFill/>
                    </a:lnB>
                    <a:solidFill>
                      <a:schemeClr val="accent1">
                        <a:lumMod val="60000"/>
                        <a:lumOff val="40000"/>
                      </a:schemeClr>
                    </a:solidFill>
                  </a:tcPr>
                </a:tc>
                <a:tc>
                  <a:txBody>
                    <a:bodyPr/>
                    <a:lstStyle/>
                    <a:p>
                      <a:pPr algn="l" fontAlgn="ctr"/>
                      <a:r>
                        <a:rPr lang="ja-JP" altLang="en-US" sz="1000" b="0" i="0" u="none" strike="noStrike" dirty="0">
                          <a:solidFill>
                            <a:srgbClr val="000000"/>
                          </a:solidFill>
                          <a:effectLst/>
                          <a:latin typeface="Calibri" panose="020F0502020204030204" pitchFamily="34" charset="0"/>
                        </a:rPr>
                        <a:t>名称</a:t>
                      </a:r>
                    </a:p>
                  </a:txBody>
                  <a:tcPr marL="6350" marR="6350" marT="6350" anchor="ctr">
                    <a:lnL>
                      <a:noFill/>
                    </a:lnL>
                    <a:lnR>
                      <a:noFill/>
                    </a:lnR>
                    <a:lnT>
                      <a:noFill/>
                    </a:lnT>
                    <a:lnB>
                      <a:noFill/>
                    </a:lnB>
                    <a:solidFill>
                      <a:schemeClr val="accent1">
                        <a:lumMod val="60000"/>
                        <a:lumOff val="40000"/>
                      </a:schemeClr>
                    </a:solidFill>
                  </a:tcPr>
                </a:tc>
                <a:tc>
                  <a:txBody>
                    <a:bodyPr/>
                    <a:lstStyle/>
                    <a:p>
                      <a:pPr algn="l" fontAlgn="ctr"/>
                      <a:r>
                        <a:rPr lang="ja-JP" altLang="en-US" sz="1000" b="0" i="0" u="none" strike="noStrike" dirty="0">
                          <a:solidFill>
                            <a:srgbClr val="000000"/>
                          </a:solidFill>
                          <a:effectLst/>
                          <a:latin typeface="Calibri" panose="020F0502020204030204" pitchFamily="34" charset="0"/>
                        </a:rPr>
                        <a:t>ユーザーストーリー</a:t>
                      </a:r>
                    </a:p>
                  </a:txBody>
                  <a:tcPr marL="6350" marR="6350" marT="635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1234137407"/>
                  </a:ext>
                </a:extLst>
              </a:tr>
              <a:tr h="187791">
                <a:tc>
                  <a:txBody>
                    <a:bodyPr/>
                    <a:lstStyle/>
                    <a:p>
                      <a:pPr algn="r" fontAlgn="ctr"/>
                      <a:r>
                        <a:rPr lang="en-US" altLang="ja-JP" sz="1000" b="0" i="0" u="none" strike="noStrike" dirty="0">
                          <a:solidFill>
                            <a:srgbClr val="000000"/>
                          </a:solidFill>
                          <a:effectLst/>
                          <a:latin typeface="Calibri" panose="020F0502020204030204" pitchFamily="34" charset="0"/>
                        </a:rPr>
                        <a:t>1</a:t>
                      </a:r>
                    </a:p>
                  </a:txBody>
                  <a:tcPr marL="6350" marR="6350" marT="6350" anchor="ctr">
                    <a:lnL>
                      <a:noFill/>
                    </a:lnL>
                    <a:lnR>
                      <a:noFill/>
                    </a:lnR>
                    <a:lnT>
                      <a:noFill/>
                    </a:lnT>
                    <a:lnB>
                      <a:noFill/>
                    </a:lnB>
                    <a:no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公開データの入手</a:t>
                      </a:r>
                    </a:p>
                  </a:txBody>
                  <a:tcPr marL="4968" marR="4968" marT="4968" marB="35767" anchor="ctr">
                    <a:lnL>
                      <a:noFill/>
                    </a:lnL>
                    <a:lnR>
                      <a:noFill/>
                    </a:lnR>
                    <a:lnT>
                      <a:noFill/>
                    </a:lnT>
                    <a:lnB>
                      <a:noFill/>
                    </a:lnB>
                    <a:no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研究者として、研究データを入手するために分野のメタデータ項目で検索したい。なぜなら、使い慣れたメタデータスキーマで検索したいから。</a:t>
                      </a:r>
                    </a:p>
                  </a:txBody>
                  <a:tcPr marL="4968" marR="4968" marT="4968" marB="35767" anchor="ctr">
                    <a:lnL>
                      <a:noFill/>
                    </a:lnL>
                    <a:lnR>
                      <a:noFill/>
                    </a:lnR>
                    <a:lnT>
                      <a:noFill/>
                    </a:lnT>
                    <a:lnB>
                      <a:noFill/>
                    </a:lnB>
                    <a:noFill/>
                  </a:tcPr>
                </a:tc>
                <a:extLst>
                  <a:ext uri="{0D108BD9-81ED-4DB2-BD59-A6C34878D82A}">
                    <a16:rowId xmlns:a16="http://schemas.microsoft.com/office/drawing/2014/main" val="342253381"/>
                  </a:ext>
                </a:extLst>
              </a:tr>
              <a:tr h="187791">
                <a:tc>
                  <a:txBody>
                    <a:bodyPr/>
                    <a:lstStyle/>
                    <a:p>
                      <a:pPr algn="r" fontAlgn="ctr"/>
                      <a:r>
                        <a:rPr lang="en-US" altLang="ja-JP" sz="1000" b="0" i="0" u="none" strike="noStrike" dirty="0">
                          <a:solidFill>
                            <a:srgbClr val="000000"/>
                          </a:solidFill>
                          <a:effectLst/>
                          <a:latin typeface="Calibri" panose="020F0502020204030204" pitchFamily="34" charset="0"/>
                        </a:rPr>
                        <a:t>2</a:t>
                      </a:r>
                    </a:p>
                  </a:txBody>
                  <a:tcPr marL="6350" marR="6350" marT="6350" anchor="ctr">
                    <a:lnL>
                      <a:noFill/>
                    </a:lnL>
                    <a:lnR>
                      <a:noFill/>
                    </a:lnR>
                    <a:lnT>
                      <a:noFill/>
                    </a:lnT>
                    <a:lnB>
                      <a:noFill/>
                    </a:lnB>
                    <a:solidFill>
                      <a:schemeClr val="bg1">
                        <a:lumMod val="85000"/>
                      </a:schemeClr>
                    </a:solid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リポジトリデータの</a:t>
                      </a:r>
                      <a:r>
                        <a:rPr kumimoji="1" lang="en-US" altLang="ja-JP" sz="1000" b="0" i="0" u="none" strike="noStrike" kern="1200" dirty="0">
                          <a:solidFill>
                            <a:srgbClr val="000000"/>
                          </a:solidFill>
                          <a:effectLst/>
                          <a:latin typeface="Calibri" panose="020F0502020204030204" pitchFamily="34" charset="0"/>
                          <a:ea typeface="+mn-ea"/>
                          <a:cs typeface="+mn-cs"/>
                        </a:rPr>
                        <a:t>API</a:t>
                      </a:r>
                      <a:r>
                        <a:rPr kumimoji="1" lang="ja-JP" altLang="en-US" sz="1000" b="0" i="0" u="none" strike="noStrike" kern="1200" dirty="0">
                          <a:solidFill>
                            <a:srgbClr val="000000"/>
                          </a:solidFill>
                          <a:effectLst/>
                          <a:latin typeface="Calibri" panose="020F0502020204030204" pitchFamily="34" charset="0"/>
                          <a:ea typeface="+mn-ea"/>
                          <a:cs typeface="+mn-cs"/>
                        </a:rPr>
                        <a:t>活用</a:t>
                      </a:r>
                    </a:p>
                  </a:txBody>
                  <a:tcPr marL="4968" marR="4968" marT="4968" marB="35767" anchor="ctr">
                    <a:lnL>
                      <a:noFill/>
                    </a:lnL>
                    <a:lnR>
                      <a:noFill/>
                    </a:lnR>
                    <a:lnT>
                      <a:noFill/>
                    </a:lnT>
                    <a:lnB>
                      <a:noFill/>
                    </a:lnB>
                    <a:solidFill>
                      <a:schemeClr val="bg1">
                        <a:lumMod val="85000"/>
                      </a:schemeClr>
                    </a:solid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研究者として、リポジトリにある研究データを分析ソフトウェアから直接ダウンロードしたい。なぜなら、普段から使い慣れたソフトウェアでデータ利用したいから。</a:t>
                      </a:r>
                    </a:p>
                  </a:txBody>
                  <a:tcPr marL="4968" marR="4968" marT="4968" marB="35767" anchor="ctr">
                    <a:lnL>
                      <a:noFill/>
                    </a:lnL>
                    <a:lnR>
                      <a:noFill/>
                    </a:lnR>
                    <a:lnT>
                      <a:noFill/>
                    </a:lnT>
                    <a:lnB>
                      <a:noFill/>
                    </a:lnB>
                    <a:solidFill>
                      <a:schemeClr val="bg1">
                        <a:lumMod val="85000"/>
                      </a:schemeClr>
                    </a:solidFill>
                  </a:tcPr>
                </a:tc>
                <a:extLst>
                  <a:ext uri="{0D108BD9-81ED-4DB2-BD59-A6C34878D82A}">
                    <a16:rowId xmlns:a16="http://schemas.microsoft.com/office/drawing/2014/main" val="2307076016"/>
                  </a:ext>
                </a:extLst>
              </a:tr>
              <a:tr h="187791">
                <a:tc>
                  <a:txBody>
                    <a:bodyPr/>
                    <a:lstStyle/>
                    <a:p>
                      <a:pPr algn="r" fontAlgn="ctr"/>
                      <a:r>
                        <a:rPr lang="en-US" altLang="ja-JP" sz="1000" b="0" i="0" u="none" strike="noStrike" dirty="0">
                          <a:solidFill>
                            <a:srgbClr val="000000"/>
                          </a:solidFill>
                          <a:effectLst/>
                          <a:latin typeface="Calibri" panose="020F0502020204030204" pitchFamily="34" charset="0"/>
                        </a:rPr>
                        <a:t>3</a:t>
                      </a:r>
                    </a:p>
                  </a:txBody>
                  <a:tcPr marL="6350" marR="6350" marT="6350" anchor="ctr">
                    <a:lnL>
                      <a:noFill/>
                    </a:lnL>
                    <a:lnR>
                      <a:noFill/>
                    </a:lnR>
                    <a:lnT>
                      <a:noFill/>
                    </a:lnT>
                    <a:lnB>
                      <a:noFill/>
                    </a:lnB>
                    <a:no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データの検索</a:t>
                      </a:r>
                    </a:p>
                  </a:txBody>
                  <a:tcPr marL="4968" marR="4968" marT="4968" marB="35767" anchor="ctr">
                    <a:lnL>
                      <a:noFill/>
                    </a:lnL>
                    <a:lnR>
                      <a:noFill/>
                    </a:lnR>
                    <a:lnT>
                      <a:noFill/>
                    </a:lnT>
                    <a:lnB>
                      <a:noFill/>
                    </a:lnB>
                    <a:no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研究者として、別の研究者が公開しているデータを検索したい。なぜならば、データを自らの研究に利用したいから。</a:t>
                      </a:r>
                    </a:p>
                  </a:txBody>
                  <a:tcPr marL="4968" marR="4968" marT="4968" marB="35767" anchor="ctr">
                    <a:lnL>
                      <a:noFill/>
                    </a:lnL>
                    <a:lnR>
                      <a:noFill/>
                    </a:lnR>
                    <a:lnT>
                      <a:noFill/>
                    </a:lnT>
                    <a:lnB>
                      <a:noFill/>
                    </a:lnB>
                    <a:noFill/>
                  </a:tcPr>
                </a:tc>
                <a:extLst>
                  <a:ext uri="{0D108BD9-81ED-4DB2-BD59-A6C34878D82A}">
                    <a16:rowId xmlns:a16="http://schemas.microsoft.com/office/drawing/2014/main" val="3834135271"/>
                  </a:ext>
                </a:extLst>
              </a:tr>
              <a:tr h="187791">
                <a:tc>
                  <a:txBody>
                    <a:bodyPr/>
                    <a:lstStyle/>
                    <a:p>
                      <a:pPr algn="r" fontAlgn="ctr"/>
                      <a:r>
                        <a:rPr lang="en-US" altLang="ja-JP" sz="1000" b="0" i="0" u="none" strike="noStrike" dirty="0">
                          <a:solidFill>
                            <a:srgbClr val="000000"/>
                          </a:solidFill>
                          <a:effectLst/>
                          <a:latin typeface="Calibri" panose="020F0502020204030204" pitchFamily="34" charset="0"/>
                        </a:rPr>
                        <a:t>4</a:t>
                      </a:r>
                    </a:p>
                  </a:txBody>
                  <a:tcPr marL="6350" marR="6350" marT="6350" anchor="ctr">
                    <a:lnL>
                      <a:noFill/>
                    </a:lnL>
                    <a:lnR>
                      <a:noFill/>
                    </a:lnR>
                    <a:lnT>
                      <a:noFill/>
                    </a:lnT>
                    <a:lnB>
                      <a:noFill/>
                    </a:lnB>
                    <a:solidFill>
                      <a:schemeClr val="bg1">
                        <a:lumMod val="85000"/>
                      </a:schemeClr>
                    </a:solid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研究データの被引用文献情報提供</a:t>
                      </a:r>
                    </a:p>
                  </a:txBody>
                  <a:tcPr marL="4968" marR="4968" marT="4968" marB="35767" anchor="ctr">
                    <a:lnL>
                      <a:noFill/>
                    </a:lnL>
                    <a:lnR>
                      <a:noFill/>
                    </a:lnR>
                    <a:lnT>
                      <a:noFill/>
                    </a:lnT>
                    <a:lnB>
                      <a:noFill/>
                    </a:lnB>
                    <a:solidFill>
                      <a:schemeClr val="bg1">
                        <a:lumMod val="85000"/>
                      </a:schemeClr>
                    </a:solid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研究者として、研究データを利用している論文を知りたい。なぜならば、データがどれだけ利用されているか、どういった分析をされているかを知りたいから。</a:t>
                      </a:r>
                    </a:p>
                  </a:txBody>
                  <a:tcPr marL="4968" marR="4968" marT="4968" marB="35767" anchor="ctr">
                    <a:lnL>
                      <a:noFill/>
                    </a:lnL>
                    <a:lnR>
                      <a:noFill/>
                    </a:lnR>
                    <a:lnT>
                      <a:noFill/>
                    </a:lnT>
                    <a:lnB>
                      <a:noFill/>
                    </a:lnB>
                    <a:solidFill>
                      <a:schemeClr val="bg1">
                        <a:lumMod val="85000"/>
                      </a:schemeClr>
                    </a:solidFill>
                  </a:tcPr>
                </a:tc>
                <a:extLst>
                  <a:ext uri="{0D108BD9-81ED-4DB2-BD59-A6C34878D82A}">
                    <a16:rowId xmlns:a16="http://schemas.microsoft.com/office/drawing/2014/main" val="4154378096"/>
                  </a:ext>
                </a:extLst>
              </a:tr>
              <a:tr h="187791">
                <a:tc>
                  <a:txBody>
                    <a:bodyPr/>
                    <a:lstStyle/>
                    <a:p>
                      <a:pPr algn="r" fontAlgn="ctr"/>
                      <a:r>
                        <a:rPr lang="en-US" altLang="ja-JP" sz="1000" b="0" i="0" u="none" strike="noStrike" dirty="0">
                          <a:solidFill>
                            <a:srgbClr val="000000"/>
                          </a:solidFill>
                          <a:effectLst/>
                          <a:latin typeface="Calibri" panose="020F0502020204030204" pitchFamily="34" charset="0"/>
                        </a:rPr>
                        <a:t>5</a:t>
                      </a:r>
                    </a:p>
                  </a:txBody>
                  <a:tcPr marL="6350" marR="6350" marT="6350" anchor="ctr">
                    <a:lnL>
                      <a:noFill/>
                    </a:lnL>
                    <a:lnR>
                      <a:noFill/>
                    </a:lnR>
                    <a:lnT>
                      <a:noFill/>
                    </a:lnT>
                    <a:lnB>
                      <a:noFill/>
                    </a:lnB>
                    <a:noFill/>
                  </a:tcPr>
                </a:tc>
                <a:tc>
                  <a:txBody>
                    <a:bodyPr/>
                    <a:lstStyle/>
                    <a:p>
                      <a:pPr marL="0" algn="l" defTabSz="685800" rtl="0" eaLnBrk="1" fontAlgn="ctr" latinLnBrk="0" hangingPunct="1"/>
                      <a:r>
                        <a:rPr kumimoji="1" lang="ja-JP" altLang="en-US" sz="1000" b="0" i="0" u="none" strike="noStrike" kern="1200">
                          <a:solidFill>
                            <a:srgbClr val="000000"/>
                          </a:solidFill>
                          <a:effectLst/>
                          <a:latin typeface="Calibri" panose="020F0502020204030204" pitchFamily="34" charset="0"/>
                          <a:ea typeface="+mn-ea"/>
                          <a:cs typeface="+mn-cs"/>
                        </a:rPr>
                        <a:t>プログラムの検索</a:t>
                      </a:r>
                    </a:p>
                  </a:txBody>
                  <a:tcPr marL="4968" marR="4968" marT="4968" marB="35767" anchor="ctr">
                    <a:lnL>
                      <a:noFill/>
                    </a:lnL>
                    <a:lnR>
                      <a:noFill/>
                    </a:lnR>
                    <a:lnT>
                      <a:noFill/>
                    </a:lnT>
                    <a:lnB>
                      <a:noFill/>
                    </a:lnB>
                    <a:no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研究者として、別の研究者が公開しているプログラムと環境定義ファイルを検索したい。なぜならば、自らの研究に利用したいから。</a:t>
                      </a:r>
                    </a:p>
                  </a:txBody>
                  <a:tcPr marL="4968" marR="4968" marT="4968" marB="35767" anchor="ctr">
                    <a:lnL>
                      <a:noFill/>
                    </a:lnL>
                    <a:lnR>
                      <a:noFill/>
                    </a:lnR>
                    <a:lnT>
                      <a:noFill/>
                    </a:lnT>
                    <a:lnB>
                      <a:noFill/>
                    </a:lnB>
                    <a:noFill/>
                  </a:tcPr>
                </a:tc>
                <a:extLst>
                  <a:ext uri="{0D108BD9-81ED-4DB2-BD59-A6C34878D82A}">
                    <a16:rowId xmlns:a16="http://schemas.microsoft.com/office/drawing/2014/main" val="112569794"/>
                  </a:ext>
                </a:extLst>
              </a:tr>
              <a:tr h="187791">
                <a:tc>
                  <a:txBody>
                    <a:bodyPr/>
                    <a:lstStyle/>
                    <a:p>
                      <a:pPr algn="r" fontAlgn="ctr"/>
                      <a:r>
                        <a:rPr lang="en-US" altLang="ja-JP" sz="1000" b="0" i="0" u="none" strike="noStrike" dirty="0">
                          <a:solidFill>
                            <a:srgbClr val="000000"/>
                          </a:solidFill>
                          <a:effectLst/>
                          <a:latin typeface="Calibri" panose="020F0502020204030204" pitchFamily="34" charset="0"/>
                        </a:rPr>
                        <a:t>6</a:t>
                      </a:r>
                    </a:p>
                  </a:txBody>
                  <a:tcPr marL="6350" marR="6350" marT="6350" anchor="ctr">
                    <a:lnL>
                      <a:noFill/>
                    </a:lnL>
                    <a:lnR>
                      <a:noFill/>
                    </a:lnR>
                    <a:lnT>
                      <a:noFill/>
                    </a:lnT>
                    <a:lnB>
                      <a:noFill/>
                    </a:lnB>
                    <a:solidFill>
                      <a:schemeClr val="bg1">
                        <a:lumMod val="85000"/>
                      </a:schemeClr>
                    </a:solid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研究データ利用のライセンス確認</a:t>
                      </a:r>
                    </a:p>
                  </a:txBody>
                  <a:tcPr marL="4968" marR="4968" marT="4968" marB="35767" anchor="ctr">
                    <a:lnL>
                      <a:noFill/>
                    </a:lnL>
                    <a:lnR>
                      <a:noFill/>
                    </a:lnR>
                    <a:lnT>
                      <a:noFill/>
                    </a:lnT>
                    <a:lnB>
                      <a:noFill/>
                    </a:lnB>
                    <a:solidFill>
                      <a:schemeClr val="bg1">
                        <a:lumMod val="85000"/>
                      </a:schemeClr>
                    </a:solid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研究者として、研究データのライセンスを確認したい。なぜならば、公開されている研究データを収集して利用したいから。</a:t>
                      </a:r>
                    </a:p>
                  </a:txBody>
                  <a:tcPr marL="4968" marR="4968" marT="4968" marB="35767" anchor="ctr">
                    <a:lnL>
                      <a:noFill/>
                    </a:lnL>
                    <a:lnR>
                      <a:noFill/>
                    </a:lnR>
                    <a:lnT>
                      <a:noFill/>
                    </a:lnT>
                    <a:lnB>
                      <a:noFill/>
                    </a:lnB>
                    <a:solidFill>
                      <a:schemeClr val="bg1">
                        <a:lumMod val="85000"/>
                      </a:schemeClr>
                    </a:solidFill>
                  </a:tcPr>
                </a:tc>
                <a:extLst>
                  <a:ext uri="{0D108BD9-81ED-4DB2-BD59-A6C34878D82A}">
                    <a16:rowId xmlns:a16="http://schemas.microsoft.com/office/drawing/2014/main" val="3826650861"/>
                  </a:ext>
                </a:extLst>
              </a:tr>
              <a:tr h="187791">
                <a:tc>
                  <a:txBody>
                    <a:bodyPr/>
                    <a:lstStyle/>
                    <a:p>
                      <a:pPr algn="r" fontAlgn="ctr"/>
                      <a:r>
                        <a:rPr lang="en-US" altLang="ja-JP" sz="1000" b="0" i="0" u="none" strike="noStrike">
                          <a:solidFill>
                            <a:srgbClr val="000000"/>
                          </a:solidFill>
                          <a:effectLst/>
                          <a:latin typeface="Calibri" panose="020F0502020204030204" pitchFamily="34" charset="0"/>
                        </a:rPr>
                        <a:t>7</a:t>
                      </a:r>
                    </a:p>
                  </a:txBody>
                  <a:tcPr marL="6350" marR="6350" marT="6350" anchor="ctr">
                    <a:lnL>
                      <a:noFill/>
                    </a:lnL>
                    <a:lnR>
                      <a:noFill/>
                    </a:lnR>
                    <a:lnT>
                      <a:noFill/>
                    </a:lnT>
                    <a:lnB>
                      <a:noFill/>
                    </a:lnB>
                    <a:noFill/>
                  </a:tcPr>
                </a:tc>
                <a:tc>
                  <a:txBody>
                    <a:bodyPr/>
                    <a:lstStyle/>
                    <a:p>
                      <a:pPr marL="0" algn="l" defTabSz="685800" rtl="0" eaLnBrk="1" fontAlgn="ctr" latinLnBrk="0" hangingPunct="1"/>
                      <a:r>
                        <a:rPr kumimoji="1" lang="ja-JP" altLang="en-US" sz="1000" b="0" i="0" u="none" strike="noStrike" kern="1200">
                          <a:solidFill>
                            <a:srgbClr val="000000"/>
                          </a:solidFill>
                          <a:effectLst/>
                          <a:latin typeface="Calibri" panose="020F0502020204030204" pitchFamily="34" charset="0"/>
                          <a:ea typeface="+mn-ea"/>
                          <a:cs typeface="+mn-cs"/>
                        </a:rPr>
                        <a:t>公開データに関する詳細情報の入手</a:t>
                      </a:r>
                    </a:p>
                  </a:txBody>
                  <a:tcPr marL="4968" marR="4968" marT="4968" marB="35767" anchor="ctr">
                    <a:lnL>
                      <a:noFill/>
                    </a:lnL>
                    <a:lnR>
                      <a:noFill/>
                    </a:lnR>
                    <a:lnT>
                      <a:noFill/>
                    </a:lnT>
                    <a:lnB>
                      <a:noFill/>
                    </a:lnB>
                    <a:noFill/>
                  </a:tcPr>
                </a:tc>
                <a:tc>
                  <a:txBody>
                    <a:bodyPr/>
                    <a:lstStyle/>
                    <a:p>
                      <a:pPr marL="0" algn="l" defTabSz="685800" rtl="0" eaLnBrk="1" fontAlgn="ctr" latinLnBrk="0" hangingPunct="1"/>
                      <a:r>
                        <a:rPr kumimoji="1" lang="ja-JP" altLang="en-US" sz="1000" b="0" i="0" u="none" strike="noStrike" kern="1200" dirty="0">
                          <a:solidFill>
                            <a:srgbClr val="000000"/>
                          </a:solidFill>
                          <a:effectLst/>
                          <a:latin typeface="Calibri" panose="020F0502020204030204" pitchFamily="34" charset="0"/>
                          <a:ea typeface="+mn-ea"/>
                          <a:cs typeface="+mn-cs"/>
                        </a:rPr>
                        <a:t>研究者として，公開されている研究データに関してもっと詳細なやりとりをしたい．なぜならば，公開されている研究データよりも深いデータや加工前のデータがほしいから．</a:t>
                      </a:r>
                    </a:p>
                  </a:txBody>
                  <a:tcPr marL="4968" marR="4968" marT="4968" marB="35767" anchor="ctr">
                    <a:lnL>
                      <a:noFill/>
                    </a:lnL>
                    <a:lnR>
                      <a:noFill/>
                    </a:lnR>
                    <a:lnT>
                      <a:noFill/>
                    </a:lnT>
                    <a:lnB>
                      <a:noFill/>
                    </a:lnB>
                    <a:noFill/>
                  </a:tcPr>
                </a:tc>
                <a:extLst>
                  <a:ext uri="{0D108BD9-81ED-4DB2-BD59-A6C34878D82A}">
                    <a16:rowId xmlns:a16="http://schemas.microsoft.com/office/drawing/2014/main" val="2757250517"/>
                  </a:ext>
                </a:extLst>
              </a:tr>
            </a:tbl>
          </a:graphicData>
        </a:graphic>
      </p:graphicFrame>
      <p:pic>
        <p:nvPicPr>
          <p:cNvPr id="6" name="図 5" descr="地図, ボート, グループ, 写真 が含まれている画像&#10;&#10;自動的に生成された説明">
            <a:extLst>
              <a:ext uri="{FF2B5EF4-FFF2-40B4-BE49-F238E27FC236}">
                <a16:creationId xmlns:a16="http://schemas.microsoft.com/office/drawing/2014/main" id="{5E13B9DD-C225-AFCA-6ACA-B0220C0DE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71" y="3549506"/>
            <a:ext cx="7608929" cy="1983238"/>
          </a:xfrm>
          <a:prstGeom prst="rect">
            <a:avLst/>
          </a:prstGeom>
          <a:ln>
            <a:solidFill>
              <a:schemeClr val="tx1"/>
            </a:solidFill>
          </a:ln>
        </p:spPr>
      </p:pic>
      <p:sp>
        <p:nvSpPr>
          <p:cNvPr id="9" name="矢印: 右 8">
            <a:extLst>
              <a:ext uri="{FF2B5EF4-FFF2-40B4-BE49-F238E27FC236}">
                <a16:creationId xmlns:a16="http://schemas.microsoft.com/office/drawing/2014/main" id="{A2D83033-9332-9F8F-348D-96CBE12F943C}"/>
              </a:ext>
            </a:extLst>
          </p:cNvPr>
          <p:cNvSpPr/>
          <p:nvPr/>
        </p:nvSpPr>
        <p:spPr>
          <a:xfrm rot="2673684">
            <a:off x="2355283" y="3447270"/>
            <a:ext cx="739471" cy="3895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89EE47F-59E4-81C9-068C-D0B0FC3CD7EA}"/>
              </a:ext>
            </a:extLst>
          </p:cNvPr>
          <p:cNvSpPr txBox="1"/>
          <p:nvPr/>
        </p:nvSpPr>
        <p:spPr>
          <a:xfrm>
            <a:off x="441000" y="5933331"/>
            <a:ext cx="8262000" cy="646331"/>
          </a:xfrm>
          <a:prstGeom prst="rect">
            <a:avLst/>
          </a:prstGeom>
          <a:noFill/>
          <a:ln>
            <a:solidFill>
              <a:schemeClr val="tx1"/>
            </a:solidFill>
          </a:ln>
        </p:spPr>
        <p:txBody>
          <a:bodyPr wrap="square" rtlCol="0">
            <a:spAutoFit/>
          </a:bodyPr>
          <a:lstStyle/>
          <a:p>
            <a:pPr algn="ctr"/>
            <a:r>
              <a:rPr kumimoji="1" lang="ja-JP" altLang="en-US" dirty="0"/>
              <a:t>作成したユーザーストーリーは、ユーザーの実態を適切に捉えられているか？</a:t>
            </a:r>
            <a:endParaRPr kumimoji="1" lang="en-US" altLang="ja-JP" dirty="0"/>
          </a:p>
          <a:p>
            <a:pPr algn="ctr"/>
            <a:r>
              <a:rPr lang="ja-JP" altLang="en-US" dirty="0"/>
              <a:t>→</a:t>
            </a:r>
            <a:r>
              <a:rPr lang="ja-JP" altLang="en-US" b="1" dirty="0"/>
              <a:t>ユーザーのアクセスログ解析</a:t>
            </a:r>
            <a:r>
              <a:rPr lang="ja-JP" altLang="en-US" dirty="0"/>
              <a:t>によって検証を実施</a:t>
            </a:r>
            <a:endParaRPr kumimoji="1" lang="ja-JP" altLang="en-US" dirty="0"/>
          </a:p>
        </p:txBody>
      </p:sp>
    </p:spTree>
    <p:extLst>
      <p:ext uri="{BB962C8B-B14F-4D97-AF65-F5344CB8AC3E}">
        <p14:creationId xmlns:p14="http://schemas.microsoft.com/office/powerpoint/2010/main" val="29736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pPr/>
              <a:t>9</a:t>
            </a:fld>
            <a:endParaRPr lang="en-US" altLang="ja-JP" dirty="0"/>
          </a:p>
        </p:txBody>
      </p:sp>
      <p:sp>
        <p:nvSpPr>
          <p:cNvPr id="8" name="正方形/長方形 7"/>
          <p:cNvSpPr/>
          <p:nvPr/>
        </p:nvSpPr>
        <p:spPr>
          <a:xfrm>
            <a:off x="1440000" y="1800000"/>
            <a:ext cx="6264000" cy="39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solidFill>
                  <a:schemeClr val="tx1"/>
                </a:solidFill>
                <a:latin typeface="+mn-ea"/>
              </a:rPr>
              <a:t>目的</a:t>
            </a:r>
            <a:endParaRPr lang="en-US" altLang="ja-JP" sz="4800" dirty="0">
              <a:solidFill>
                <a:schemeClr val="tx1"/>
              </a:solidFill>
              <a:latin typeface="+mn-ea"/>
            </a:endParaRPr>
          </a:p>
        </p:txBody>
      </p:sp>
    </p:spTree>
    <p:extLst>
      <p:ext uri="{BB962C8B-B14F-4D97-AF65-F5344CB8AC3E}">
        <p14:creationId xmlns:p14="http://schemas.microsoft.com/office/powerpoint/2010/main" val="892863842"/>
      </p:ext>
    </p:extLst>
  </p:cSld>
  <p:clrMapOvr>
    <a:masterClrMapping/>
  </p:clrMapOvr>
</p:sld>
</file>

<file path=ppt/theme/theme1.xml><?xml version="1.0" encoding="utf-8"?>
<a:theme xmlns:a="http://schemas.openxmlformats.org/drawingml/2006/main" name="RCO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I" id="{4C24CDA6-A8BF-485A-953F-6D6167433CC2}" vid="{8DC4F8C0-3714-4068-A07C-905C575ED60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2567</TotalTime>
  <Words>4915</Words>
  <Application>Microsoft Macintosh PowerPoint</Application>
  <PresentationFormat>画面に合わせる (4:3)</PresentationFormat>
  <Paragraphs>493</Paragraphs>
  <Slides>48</Slides>
  <Notes>10</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48</vt:i4>
      </vt:variant>
    </vt:vector>
  </HeadingPairs>
  <TitlesOfParts>
    <vt:vector size="62" baseType="lpstr">
      <vt:lpstr>HGPｺﾞｼｯｸE</vt:lpstr>
      <vt:lpstr>MS</vt:lpstr>
      <vt:lpstr>ＭＳ 明朝</vt:lpstr>
      <vt:lpstr>ヒラギノ角ゴ Pro W3</vt:lpstr>
      <vt:lpstr>メイリオ</vt:lpstr>
      <vt:lpstr>メイリオ</vt:lpstr>
      <vt:lpstr>游ゴシック</vt:lpstr>
      <vt:lpstr>游明朝</vt:lpstr>
      <vt:lpstr>Arial</vt:lpstr>
      <vt:lpstr>Calibri</vt:lpstr>
      <vt:lpstr>Cambria Math</vt:lpstr>
      <vt:lpstr>PT Mono</vt:lpstr>
      <vt:lpstr>Wingdings</vt:lpstr>
      <vt:lpstr>RCOS</vt:lpstr>
      <vt:lpstr>CiNii のログから見るユーザーアクセスグラフの計量分析</vt:lpstr>
      <vt:lpstr>PowerPoint プレゼンテーション</vt:lpstr>
      <vt:lpstr>オープンサイエンスの推進</vt:lpstr>
      <vt:lpstr>オープンサイエンスにおけるICT基盤</vt:lpstr>
      <vt:lpstr>研究データのライフサイクルを支える プラットフォーム開発</vt:lpstr>
      <vt:lpstr>NII RDC開発手法</vt:lpstr>
      <vt:lpstr>参考：ペルソナ「若手研究者」記述例</vt:lpstr>
      <vt:lpstr>課題：想定したユーザー行動の検証</vt:lpstr>
      <vt:lpstr>PowerPoint プレゼンテーション</vt:lpstr>
      <vt:lpstr>ユーザー行動の検証をログから行う</vt:lpstr>
      <vt:lpstr>ログ分析とは</vt:lpstr>
      <vt:lpstr>NII RDCにおけるログ集積 ・分析基盤</vt:lpstr>
      <vt:lpstr>PowerPoint プレゼンテーション</vt:lpstr>
      <vt:lpstr>対象としたデータ</vt:lpstr>
      <vt:lpstr>PowerPoint プレゼンテーション</vt:lpstr>
      <vt:lpstr>ボキャブラリの定義</vt:lpstr>
      <vt:lpstr>ボキャブラリの定義</vt:lpstr>
      <vt:lpstr>ボキャブラリの定義</vt:lpstr>
      <vt:lpstr>ボキャブラリの定義</vt:lpstr>
      <vt:lpstr>ボキャブラリの定義</vt:lpstr>
      <vt:lpstr>ボキャブラリの定義</vt:lpstr>
      <vt:lpstr>研究方法全体のフロー</vt:lpstr>
      <vt:lpstr>アクセスグラフの生成</vt:lpstr>
      <vt:lpstr>アクセス数集計</vt:lpstr>
      <vt:lpstr>Zipf分布へのフィット</vt:lpstr>
      <vt:lpstr>被覆比の算出</vt:lpstr>
      <vt:lpstr>アクセスパターンの類型化</vt:lpstr>
      <vt:lpstr>PowerPoint プレゼンテーション</vt:lpstr>
      <vt:lpstr>アクセス数</vt:lpstr>
      <vt:lpstr>アクセス数</vt:lpstr>
      <vt:lpstr>Zipf分布へのフィット</vt:lpstr>
      <vt:lpstr>Zipf分布へのフィット</vt:lpstr>
      <vt:lpstr>Zipf分布へのフィット</vt:lpstr>
      <vt:lpstr>Zipf分布へのフィット</vt:lpstr>
      <vt:lpstr>被覆比</vt:lpstr>
      <vt:lpstr>アクセスパターンの類型化</vt:lpstr>
      <vt:lpstr>アクセスパターンの類型化</vt:lpstr>
      <vt:lpstr>アクセスパターンの類型化</vt:lpstr>
      <vt:lpstr>アクセスパターンの類型化</vt:lpstr>
      <vt:lpstr>PowerPoint プレゼンテーション</vt:lpstr>
      <vt:lpstr>考察</vt:lpstr>
      <vt:lpstr>考察</vt:lpstr>
      <vt:lpstr>考察</vt:lpstr>
      <vt:lpstr>PowerPoint プレゼンテーション</vt:lpstr>
      <vt:lpstr>関連文献リスト</vt:lpstr>
      <vt:lpstr>PowerPoint プレゼンテーション</vt:lpstr>
      <vt:lpstr>Referrer Graph (RG) アルゴリズム</vt:lpstr>
      <vt:lpstr>質疑</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Yukko</dc:creator>
  <cp:lastModifiedBy>天野　晃</cp:lastModifiedBy>
  <cp:revision>305</cp:revision>
  <dcterms:created xsi:type="dcterms:W3CDTF">2021-08-30T07:09:07Z</dcterms:created>
  <dcterms:modified xsi:type="dcterms:W3CDTF">2024-05-26T00:48:11Z</dcterms:modified>
</cp:coreProperties>
</file>